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6" r:id="rId2"/>
    <p:sldId id="257" r:id="rId3"/>
    <p:sldId id="300" r:id="rId4"/>
    <p:sldId id="311" r:id="rId5"/>
    <p:sldId id="348" r:id="rId6"/>
    <p:sldId id="350" r:id="rId7"/>
    <p:sldId id="349" r:id="rId8"/>
    <p:sldId id="351" r:id="rId9"/>
    <p:sldId id="355" r:id="rId10"/>
    <p:sldId id="352" r:id="rId11"/>
    <p:sldId id="353" r:id="rId12"/>
    <p:sldId id="354" r:id="rId13"/>
    <p:sldId id="316" r:id="rId14"/>
    <p:sldId id="323" r:id="rId15"/>
    <p:sldId id="325" r:id="rId16"/>
    <p:sldId id="341" r:id="rId17"/>
    <p:sldId id="342" r:id="rId18"/>
    <p:sldId id="356" r:id="rId19"/>
    <p:sldId id="359" r:id="rId20"/>
    <p:sldId id="360" r:id="rId21"/>
    <p:sldId id="373" r:id="rId22"/>
    <p:sldId id="375" r:id="rId23"/>
    <p:sldId id="377" r:id="rId24"/>
    <p:sldId id="378" r:id="rId25"/>
    <p:sldId id="379" r:id="rId26"/>
    <p:sldId id="380" r:id="rId27"/>
    <p:sldId id="381" r:id="rId28"/>
    <p:sldId id="382" r:id="rId29"/>
    <p:sldId id="383" r:id="rId30"/>
    <p:sldId id="384" r:id="rId31"/>
    <p:sldId id="385" r:id="rId32"/>
    <p:sldId id="386" r:id="rId33"/>
    <p:sldId id="387" r:id="rId34"/>
    <p:sldId id="391" r:id="rId35"/>
    <p:sldId id="392" r:id="rId36"/>
    <p:sldId id="277"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656" y="-28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8400A5-3BD9-4715-AF30-0BA11CB8A14E}" type="datetimeFigureOut">
              <a:rPr lang="en-US" smtClean="0"/>
              <a:pPr/>
              <a:t>11/1/2004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195161-AF55-44BD-A8E9-2A0B0D1833D3}"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A3CC43-DF4B-44CC-ADC5-E30491D63C30}" type="datetimeFigureOut">
              <a:rPr lang="en-US" smtClean="0"/>
              <a:pPr/>
              <a:t>11/1/2004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8F4931-1273-4E71-B1F0-FFAE7AF65899}"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655573A5-8692-4201-B92D-B9E689F3D834}" type="slidenum">
              <a:rPr lang="en-GB"/>
              <a:pPr/>
              <a:t>26</a:t>
            </a:fld>
            <a:endParaRPr lang="en-GB"/>
          </a:p>
        </p:txBody>
      </p:sp>
      <p:sp>
        <p:nvSpPr>
          <p:cNvPr id="43009" name="Text Box 1"/>
          <p:cNvSpPr txBox="1">
            <a:spLocks noChangeArrowheads="1"/>
          </p:cNvSpPr>
          <p:nvPr/>
        </p:nvSpPr>
        <p:spPr bwMode="auto">
          <a:xfrm>
            <a:off x="1210236" y="694171"/>
            <a:ext cx="4437529" cy="3429000"/>
          </a:xfrm>
          <a:prstGeom prst="rect">
            <a:avLst/>
          </a:prstGeom>
          <a:solidFill>
            <a:srgbClr val="FFFFFF"/>
          </a:solidFill>
          <a:ln w="9360">
            <a:solidFill>
              <a:srgbClr val="000000"/>
            </a:solidFill>
            <a:miter lim="800000"/>
            <a:headEnd/>
            <a:tailEnd/>
          </a:ln>
          <a:effectLst/>
        </p:spPr>
        <p:txBody>
          <a:bodyPr wrap="none" lIns="82058" tIns="41029" rIns="82058" bIns="41029" anchor="ctr"/>
          <a:lstStyle/>
          <a:p>
            <a:endParaRPr lang="en-US"/>
          </a:p>
        </p:txBody>
      </p:sp>
      <p:sp>
        <p:nvSpPr>
          <p:cNvPr id="43010" name="Rectangle 2"/>
          <p:cNvSpPr txBox="1">
            <a:spLocks noGrp="1" noChangeArrowheads="1"/>
          </p:cNvSpPr>
          <p:nvPr>
            <p:ph type="body"/>
          </p:nvPr>
        </p:nvSpPr>
        <p:spPr bwMode="auto">
          <a:xfrm>
            <a:off x="686361" y="4342535"/>
            <a:ext cx="5479676" cy="4114511"/>
          </a:xfrm>
          <a:prstGeom prst="rect">
            <a:avLst/>
          </a:prstGeom>
          <a:noFill/>
          <a:ln>
            <a:round/>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2B7452B-6561-47FD-87F2-285DFF783D43}" type="slidenum">
              <a:rPr lang="en-GB"/>
              <a:pPr/>
              <a:t>27</a:t>
            </a:fld>
            <a:endParaRPr lang="en-GB"/>
          </a:p>
        </p:txBody>
      </p:sp>
      <p:sp>
        <p:nvSpPr>
          <p:cNvPr id="44033" name="Text Box 1"/>
          <p:cNvSpPr txBox="1">
            <a:spLocks noChangeArrowheads="1"/>
          </p:cNvSpPr>
          <p:nvPr/>
        </p:nvSpPr>
        <p:spPr bwMode="auto">
          <a:xfrm>
            <a:off x="1210236" y="694171"/>
            <a:ext cx="4434728" cy="3427556"/>
          </a:xfrm>
          <a:prstGeom prst="rect">
            <a:avLst/>
          </a:prstGeom>
          <a:solidFill>
            <a:srgbClr val="FFFFFF"/>
          </a:solidFill>
          <a:ln w="9360">
            <a:solidFill>
              <a:srgbClr val="000000"/>
            </a:solidFill>
            <a:miter lim="800000"/>
            <a:headEnd/>
            <a:tailEnd/>
          </a:ln>
          <a:effectLst/>
        </p:spPr>
        <p:txBody>
          <a:bodyPr wrap="none" lIns="82058" tIns="41029" rIns="82058" bIns="41029" anchor="ctr"/>
          <a:lstStyle/>
          <a:p>
            <a:endParaRPr lang="en-US"/>
          </a:p>
        </p:txBody>
      </p:sp>
      <p:sp>
        <p:nvSpPr>
          <p:cNvPr id="44034" name="Rectangle 2"/>
          <p:cNvSpPr txBox="1">
            <a:spLocks noGrp="1" noChangeArrowheads="1"/>
          </p:cNvSpPr>
          <p:nvPr>
            <p:ph type="body"/>
          </p:nvPr>
        </p:nvSpPr>
        <p:spPr bwMode="auto">
          <a:xfrm>
            <a:off x="686361" y="4342535"/>
            <a:ext cx="5479676" cy="4114511"/>
          </a:xfrm>
          <a:prstGeom prst="rect">
            <a:avLst/>
          </a:prstGeom>
          <a:noFill/>
          <a:ln>
            <a:round/>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DE547EA-C1F9-41F2-872B-A416359F6D2E}" type="slidenum">
              <a:rPr lang="en-GB"/>
              <a:pPr/>
              <a:t>28</a:t>
            </a:fld>
            <a:endParaRPr lang="en-GB"/>
          </a:p>
        </p:txBody>
      </p:sp>
      <p:sp>
        <p:nvSpPr>
          <p:cNvPr id="45057" name="Text Box 1"/>
          <p:cNvSpPr txBox="1">
            <a:spLocks noChangeArrowheads="1"/>
          </p:cNvSpPr>
          <p:nvPr/>
        </p:nvSpPr>
        <p:spPr bwMode="auto">
          <a:xfrm>
            <a:off x="1210236" y="694171"/>
            <a:ext cx="4434728" cy="3427556"/>
          </a:xfrm>
          <a:prstGeom prst="rect">
            <a:avLst/>
          </a:prstGeom>
          <a:solidFill>
            <a:srgbClr val="FFFFFF"/>
          </a:solidFill>
          <a:ln w="9360">
            <a:solidFill>
              <a:srgbClr val="000000"/>
            </a:solidFill>
            <a:miter lim="800000"/>
            <a:headEnd/>
            <a:tailEnd/>
          </a:ln>
          <a:effectLst/>
        </p:spPr>
        <p:txBody>
          <a:bodyPr wrap="none" lIns="82058" tIns="41029" rIns="82058" bIns="41029" anchor="ctr"/>
          <a:lstStyle/>
          <a:p>
            <a:endParaRPr lang="en-US"/>
          </a:p>
        </p:txBody>
      </p:sp>
      <p:sp>
        <p:nvSpPr>
          <p:cNvPr id="45058" name="Rectangle 2"/>
          <p:cNvSpPr txBox="1">
            <a:spLocks noGrp="1" noChangeArrowheads="1"/>
          </p:cNvSpPr>
          <p:nvPr>
            <p:ph type="body"/>
          </p:nvPr>
        </p:nvSpPr>
        <p:spPr bwMode="auto">
          <a:xfrm>
            <a:off x="686361" y="4342535"/>
            <a:ext cx="5479676" cy="4114511"/>
          </a:xfrm>
          <a:prstGeom prst="rect">
            <a:avLst/>
          </a:prstGeom>
          <a:noFill/>
          <a:ln>
            <a:round/>
            <a:headEnd/>
            <a:tailEnd/>
          </a:ln>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799BF74C-BD7A-4CFC-8C83-8E28DF087F03}" type="slidenum">
              <a:rPr lang="en-GB"/>
              <a:pPr/>
              <a:t>29</a:t>
            </a:fld>
            <a:endParaRPr lang="en-GB"/>
          </a:p>
        </p:txBody>
      </p:sp>
      <p:sp>
        <p:nvSpPr>
          <p:cNvPr id="46081" name="Text Box 1"/>
          <p:cNvSpPr txBox="1">
            <a:spLocks noChangeArrowheads="1"/>
          </p:cNvSpPr>
          <p:nvPr/>
        </p:nvSpPr>
        <p:spPr bwMode="auto">
          <a:xfrm>
            <a:off x="1210236" y="694171"/>
            <a:ext cx="4434728" cy="3427556"/>
          </a:xfrm>
          <a:prstGeom prst="rect">
            <a:avLst/>
          </a:prstGeom>
          <a:solidFill>
            <a:srgbClr val="FFFFFF"/>
          </a:solidFill>
          <a:ln w="9360">
            <a:solidFill>
              <a:srgbClr val="000000"/>
            </a:solidFill>
            <a:miter lim="800000"/>
            <a:headEnd/>
            <a:tailEnd/>
          </a:ln>
          <a:effectLst/>
        </p:spPr>
        <p:txBody>
          <a:bodyPr wrap="none" lIns="82058" tIns="41029" rIns="82058" bIns="41029" anchor="ctr"/>
          <a:lstStyle/>
          <a:p>
            <a:endParaRPr lang="en-US"/>
          </a:p>
        </p:txBody>
      </p:sp>
      <p:sp>
        <p:nvSpPr>
          <p:cNvPr id="46082" name="Rectangle 2"/>
          <p:cNvSpPr txBox="1">
            <a:spLocks noGrp="1" noChangeArrowheads="1"/>
          </p:cNvSpPr>
          <p:nvPr>
            <p:ph type="body"/>
          </p:nvPr>
        </p:nvSpPr>
        <p:spPr bwMode="auto">
          <a:xfrm>
            <a:off x="686361" y="4342535"/>
            <a:ext cx="5479676" cy="4114511"/>
          </a:xfrm>
          <a:prstGeom prst="rect">
            <a:avLst/>
          </a:prstGeom>
          <a:noFill/>
          <a:ln>
            <a:round/>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0031A3A-491A-46CE-BDD7-9FD14C332EB2}" type="slidenum">
              <a:rPr lang="en-GB"/>
              <a:pPr/>
              <a:t>30</a:t>
            </a:fld>
            <a:endParaRPr lang="en-GB"/>
          </a:p>
        </p:txBody>
      </p:sp>
      <p:sp>
        <p:nvSpPr>
          <p:cNvPr id="47105" name="Text Box 1"/>
          <p:cNvSpPr txBox="1">
            <a:spLocks noChangeArrowheads="1"/>
          </p:cNvSpPr>
          <p:nvPr/>
        </p:nvSpPr>
        <p:spPr bwMode="auto">
          <a:xfrm>
            <a:off x="1210236" y="694171"/>
            <a:ext cx="4434728" cy="3427556"/>
          </a:xfrm>
          <a:prstGeom prst="rect">
            <a:avLst/>
          </a:prstGeom>
          <a:solidFill>
            <a:srgbClr val="FFFFFF"/>
          </a:solidFill>
          <a:ln w="9360">
            <a:solidFill>
              <a:srgbClr val="000000"/>
            </a:solidFill>
            <a:miter lim="800000"/>
            <a:headEnd/>
            <a:tailEnd/>
          </a:ln>
          <a:effectLst/>
        </p:spPr>
        <p:txBody>
          <a:bodyPr wrap="none" lIns="82058" tIns="41029" rIns="82058" bIns="41029" anchor="ctr"/>
          <a:lstStyle/>
          <a:p>
            <a:endParaRPr lang="en-US"/>
          </a:p>
        </p:txBody>
      </p:sp>
      <p:sp>
        <p:nvSpPr>
          <p:cNvPr id="47106" name="Rectangle 2"/>
          <p:cNvSpPr txBox="1">
            <a:spLocks noGrp="1" noChangeArrowheads="1"/>
          </p:cNvSpPr>
          <p:nvPr>
            <p:ph type="body"/>
          </p:nvPr>
        </p:nvSpPr>
        <p:spPr bwMode="auto">
          <a:xfrm>
            <a:off x="686361" y="4342535"/>
            <a:ext cx="5479676" cy="4114511"/>
          </a:xfrm>
          <a:prstGeom prst="rect">
            <a:avLst/>
          </a:prstGeom>
          <a:noFill/>
          <a:ln>
            <a:round/>
            <a:headEnd/>
            <a:tailEnd/>
          </a:ln>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BD4A30A5-3BCC-4C42-B117-0DF046CEE552}" type="slidenum">
              <a:rPr lang="en-GB"/>
              <a:pPr/>
              <a:t>31</a:t>
            </a:fld>
            <a:endParaRPr lang="en-GB"/>
          </a:p>
        </p:txBody>
      </p:sp>
      <p:sp>
        <p:nvSpPr>
          <p:cNvPr id="48129" name="Text Box 1"/>
          <p:cNvSpPr txBox="1">
            <a:spLocks noChangeArrowheads="1"/>
          </p:cNvSpPr>
          <p:nvPr/>
        </p:nvSpPr>
        <p:spPr bwMode="auto">
          <a:xfrm>
            <a:off x="1210236" y="694171"/>
            <a:ext cx="4434728" cy="3427556"/>
          </a:xfrm>
          <a:prstGeom prst="rect">
            <a:avLst/>
          </a:prstGeom>
          <a:solidFill>
            <a:srgbClr val="FFFFFF"/>
          </a:solidFill>
          <a:ln w="9360">
            <a:solidFill>
              <a:srgbClr val="000000"/>
            </a:solidFill>
            <a:miter lim="800000"/>
            <a:headEnd/>
            <a:tailEnd/>
          </a:ln>
          <a:effectLst/>
        </p:spPr>
        <p:txBody>
          <a:bodyPr wrap="none" lIns="82058" tIns="41029" rIns="82058" bIns="41029" anchor="ctr"/>
          <a:lstStyle/>
          <a:p>
            <a:endParaRPr lang="en-US"/>
          </a:p>
        </p:txBody>
      </p:sp>
      <p:sp>
        <p:nvSpPr>
          <p:cNvPr id="48130" name="Rectangle 2"/>
          <p:cNvSpPr txBox="1">
            <a:spLocks noGrp="1" noChangeArrowheads="1"/>
          </p:cNvSpPr>
          <p:nvPr>
            <p:ph type="body"/>
          </p:nvPr>
        </p:nvSpPr>
        <p:spPr bwMode="auto">
          <a:xfrm>
            <a:off x="686361" y="4342535"/>
            <a:ext cx="5479676" cy="4114511"/>
          </a:xfrm>
          <a:prstGeom prst="rect">
            <a:avLst/>
          </a:prstGeom>
          <a:noFill/>
          <a:ln>
            <a:round/>
            <a:headEnd/>
            <a:tailEnd/>
          </a:ln>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20C5F4D-3699-4B11-8BF7-3C701E702A90}" type="slidenum">
              <a:rPr lang="en-GB"/>
              <a:pPr/>
              <a:t>32</a:t>
            </a:fld>
            <a:endParaRPr lang="en-GB"/>
          </a:p>
        </p:txBody>
      </p:sp>
      <p:sp>
        <p:nvSpPr>
          <p:cNvPr id="49153" name="Text Box 1"/>
          <p:cNvSpPr txBox="1">
            <a:spLocks noChangeArrowheads="1"/>
          </p:cNvSpPr>
          <p:nvPr/>
        </p:nvSpPr>
        <p:spPr bwMode="auto">
          <a:xfrm>
            <a:off x="1210236" y="694171"/>
            <a:ext cx="4434728" cy="3427556"/>
          </a:xfrm>
          <a:prstGeom prst="rect">
            <a:avLst/>
          </a:prstGeom>
          <a:solidFill>
            <a:srgbClr val="FFFFFF"/>
          </a:solidFill>
          <a:ln w="9360">
            <a:solidFill>
              <a:srgbClr val="000000"/>
            </a:solidFill>
            <a:miter lim="800000"/>
            <a:headEnd/>
            <a:tailEnd/>
          </a:ln>
          <a:effectLst/>
        </p:spPr>
        <p:txBody>
          <a:bodyPr wrap="none" lIns="82058" tIns="41029" rIns="82058" bIns="41029" anchor="ctr"/>
          <a:lstStyle/>
          <a:p>
            <a:endParaRPr lang="en-US"/>
          </a:p>
        </p:txBody>
      </p:sp>
      <p:sp>
        <p:nvSpPr>
          <p:cNvPr id="49154" name="Rectangle 2"/>
          <p:cNvSpPr txBox="1">
            <a:spLocks noGrp="1" noChangeArrowheads="1"/>
          </p:cNvSpPr>
          <p:nvPr>
            <p:ph type="body"/>
          </p:nvPr>
        </p:nvSpPr>
        <p:spPr bwMode="auto">
          <a:xfrm>
            <a:off x="686361" y="4342535"/>
            <a:ext cx="5479676" cy="4114511"/>
          </a:xfrm>
          <a:prstGeom prst="rect">
            <a:avLst/>
          </a:prstGeom>
          <a:noFill/>
          <a:ln>
            <a:round/>
            <a:headEnd/>
            <a:tailEnd/>
          </a:ln>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B720ECAD-0BAB-4BA2-87E9-B386CD2AE141}" type="slidenum">
              <a:rPr lang="en-GB"/>
              <a:pPr/>
              <a:t>33</a:t>
            </a:fld>
            <a:endParaRPr lang="en-GB"/>
          </a:p>
        </p:txBody>
      </p:sp>
      <p:sp>
        <p:nvSpPr>
          <p:cNvPr id="50177" name="Text Box 1"/>
          <p:cNvSpPr txBox="1">
            <a:spLocks noChangeArrowheads="1"/>
          </p:cNvSpPr>
          <p:nvPr/>
        </p:nvSpPr>
        <p:spPr bwMode="auto">
          <a:xfrm>
            <a:off x="1210236" y="694171"/>
            <a:ext cx="4434728" cy="3427556"/>
          </a:xfrm>
          <a:prstGeom prst="rect">
            <a:avLst/>
          </a:prstGeom>
          <a:solidFill>
            <a:srgbClr val="FFFFFF"/>
          </a:solidFill>
          <a:ln w="9360">
            <a:solidFill>
              <a:srgbClr val="000000"/>
            </a:solidFill>
            <a:miter lim="800000"/>
            <a:headEnd/>
            <a:tailEnd/>
          </a:ln>
          <a:effectLst/>
        </p:spPr>
        <p:txBody>
          <a:bodyPr wrap="none" lIns="82058" tIns="41029" rIns="82058" bIns="41029" anchor="ctr"/>
          <a:lstStyle/>
          <a:p>
            <a:endParaRPr lang="en-US"/>
          </a:p>
        </p:txBody>
      </p:sp>
      <p:sp>
        <p:nvSpPr>
          <p:cNvPr id="50178" name="Rectangle 2"/>
          <p:cNvSpPr txBox="1">
            <a:spLocks noGrp="1" noChangeArrowheads="1"/>
          </p:cNvSpPr>
          <p:nvPr>
            <p:ph type="body"/>
          </p:nvPr>
        </p:nvSpPr>
        <p:spPr bwMode="auto">
          <a:xfrm>
            <a:off x="686361" y="4342535"/>
            <a:ext cx="5479676" cy="4114511"/>
          </a:xfrm>
          <a:prstGeom prst="rect">
            <a:avLst/>
          </a:prstGeom>
          <a:noFill/>
          <a:ln>
            <a:round/>
            <a:headEnd/>
            <a:tailEnd/>
          </a:ln>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CDFC5302-E646-42E8-8270-7E65F0CAA25B}" type="slidenum">
              <a:rPr lang="en-GB"/>
              <a:pPr/>
              <a:t>34</a:t>
            </a:fld>
            <a:endParaRPr lang="en-GB"/>
          </a:p>
        </p:txBody>
      </p:sp>
      <p:sp>
        <p:nvSpPr>
          <p:cNvPr id="54273" name="Text Box 1"/>
          <p:cNvSpPr txBox="1">
            <a:spLocks noChangeArrowheads="1"/>
          </p:cNvSpPr>
          <p:nvPr/>
        </p:nvSpPr>
        <p:spPr bwMode="auto">
          <a:xfrm>
            <a:off x="1210236" y="694171"/>
            <a:ext cx="4434728" cy="3427556"/>
          </a:xfrm>
          <a:prstGeom prst="rect">
            <a:avLst/>
          </a:prstGeom>
          <a:solidFill>
            <a:srgbClr val="FFFFFF"/>
          </a:solidFill>
          <a:ln w="9360">
            <a:solidFill>
              <a:srgbClr val="000000"/>
            </a:solidFill>
            <a:miter lim="800000"/>
            <a:headEnd/>
            <a:tailEnd/>
          </a:ln>
          <a:effectLst/>
        </p:spPr>
        <p:txBody>
          <a:bodyPr wrap="none" lIns="82058" tIns="41029" rIns="82058" bIns="41029" anchor="ctr"/>
          <a:lstStyle/>
          <a:p>
            <a:endParaRPr lang="en-US"/>
          </a:p>
        </p:txBody>
      </p:sp>
      <p:sp>
        <p:nvSpPr>
          <p:cNvPr id="54274" name="Rectangle 2"/>
          <p:cNvSpPr txBox="1">
            <a:spLocks noGrp="1" noChangeArrowheads="1"/>
          </p:cNvSpPr>
          <p:nvPr>
            <p:ph type="body"/>
          </p:nvPr>
        </p:nvSpPr>
        <p:spPr bwMode="auto">
          <a:xfrm>
            <a:off x="686361" y="4342535"/>
            <a:ext cx="5479676" cy="4114511"/>
          </a:xfrm>
          <a:prstGeom prst="rect">
            <a:avLst/>
          </a:prstGeom>
          <a:noFill/>
          <a:ln>
            <a:round/>
            <a:headEnd/>
            <a:tailEnd/>
          </a:ln>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F9728AC2-08FD-4010-8DD1-D65474C681CB}" type="slidenum">
              <a:rPr lang="en-GB"/>
              <a:pPr/>
              <a:t>35</a:t>
            </a:fld>
            <a:endParaRPr lang="en-GB"/>
          </a:p>
        </p:txBody>
      </p:sp>
      <p:sp>
        <p:nvSpPr>
          <p:cNvPr id="55297" name="Text Box 1"/>
          <p:cNvSpPr txBox="1">
            <a:spLocks noChangeArrowheads="1"/>
          </p:cNvSpPr>
          <p:nvPr/>
        </p:nvSpPr>
        <p:spPr bwMode="auto">
          <a:xfrm>
            <a:off x="1210236" y="694171"/>
            <a:ext cx="4434728" cy="3427556"/>
          </a:xfrm>
          <a:prstGeom prst="rect">
            <a:avLst/>
          </a:prstGeom>
          <a:solidFill>
            <a:srgbClr val="FFFFFF"/>
          </a:solidFill>
          <a:ln w="9360">
            <a:solidFill>
              <a:srgbClr val="000000"/>
            </a:solidFill>
            <a:miter lim="800000"/>
            <a:headEnd/>
            <a:tailEnd/>
          </a:ln>
          <a:effectLst/>
        </p:spPr>
        <p:txBody>
          <a:bodyPr wrap="none" lIns="82058" tIns="41029" rIns="82058" bIns="41029" anchor="ctr"/>
          <a:lstStyle/>
          <a:p>
            <a:endParaRPr lang="en-US"/>
          </a:p>
        </p:txBody>
      </p:sp>
      <p:sp>
        <p:nvSpPr>
          <p:cNvPr id="55298" name="Rectangle 2"/>
          <p:cNvSpPr txBox="1">
            <a:spLocks noGrp="1" noChangeArrowheads="1"/>
          </p:cNvSpPr>
          <p:nvPr>
            <p:ph type="body"/>
          </p:nvPr>
        </p:nvSpPr>
        <p:spPr bwMode="auto">
          <a:xfrm>
            <a:off x="686361" y="4342535"/>
            <a:ext cx="5479676" cy="4114511"/>
          </a:xfrm>
          <a:prstGeom prst="rect">
            <a:avLst/>
          </a:prstGeom>
          <a:noFill/>
          <a:ln>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108BF6-1E98-4D0B-A9C6-E508983494E2}" type="slidenum">
              <a:rPr lang="en-US" smtClean="0"/>
              <a:pPr/>
              <a:t>36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E0915F-890D-4A2C-82E8-14BF5B989FEF}" type="slidenum">
              <a:rPr lang="en-US"/>
              <a:pPr/>
              <a:t>19</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E7916D-6453-4F5D-8C80-14CA11774916}" type="slidenum">
              <a:rPr lang="en-US"/>
              <a:pPr/>
              <a:t>20</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B908773-7C04-4C5E-9A0C-504011910577}" type="slidenum">
              <a:rPr lang="en-GB"/>
              <a:pPr/>
              <a:t>21</a:t>
            </a:fld>
            <a:endParaRPr lang="en-GB"/>
          </a:p>
        </p:txBody>
      </p:sp>
      <p:sp>
        <p:nvSpPr>
          <p:cNvPr id="35841" name="Text Box 1"/>
          <p:cNvSpPr txBox="1">
            <a:spLocks noChangeArrowheads="1"/>
          </p:cNvSpPr>
          <p:nvPr/>
        </p:nvSpPr>
        <p:spPr bwMode="auto">
          <a:xfrm>
            <a:off x="1210236" y="694171"/>
            <a:ext cx="4437529" cy="3429000"/>
          </a:xfrm>
          <a:prstGeom prst="rect">
            <a:avLst/>
          </a:prstGeom>
          <a:solidFill>
            <a:srgbClr val="FFFFFF"/>
          </a:solidFill>
          <a:ln w="9360">
            <a:solidFill>
              <a:srgbClr val="000000"/>
            </a:solidFill>
            <a:miter lim="800000"/>
            <a:headEnd/>
            <a:tailEnd/>
          </a:ln>
          <a:effectLst/>
        </p:spPr>
        <p:txBody>
          <a:bodyPr wrap="none" lIns="82058" tIns="41029" rIns="82058" bIns="41029" anchor="ctr"/>
          <a:lstStyle/>
          <a:p>
            <a:endParaRPr lang="en-US"/>
          </a:p>
        </p:txBody>
      </p:sp>
      <p:sp>
        <p:nvSpPr>
          <p:cNvPr id="35842" name="Rectangle 2"/>
          <p:cNvSpPr txBox="1">
            <a:spLocks noGrp="1" noChangeArrowheads="1"/>
          </p:cNvSpPr>
          <p:nvPr>
            <p:ph type="body"/>
          </p:nvPr>
        </p:nvSpPr>
        <p:spPr bwMode="auto">
          <a:xfrm>
            <a:off x="686361" y="4342535"/>
            <a:ext cx="5479676" cy="4114511"/>
          </a:xfrm>
          <a:prstGeom prst="rect">
            <a:avLst/>
          </a:prstGeom>
          <a:noFill/>
          <a:ln>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494373FB-A673-421E-9FAF-BC30AA945838}" type="slidenum">
              <a:rPr lang="en-GB"/>
              <a:pPr/>
              <a:t>22</a:t>
            </a:fld>
            <a:endParaRPr lang="en-GB"/>
          </a:p>
        </p:txBody>
      </p:sp>
      <p:sp>
        <p:nvSpPr>
          <p:cNvPr id="37889" name="Text Box 1"/>
          <p:cNvSpPr txBox="1">
            <a:spLocks noChangeArrowheads="1"/>
          </p:cNvSpPr>
          <p:nvPr/>
        </p:nvSpPr>
        <p:spPr bwMode="auto">
          <a:xfrm>
            <a:off x="1210236" y="694171"/>
            <a:ext cx="4437529" cy="3429000"/>
          </a:xfrm>
          <a:prstGeom prst="rect">
            <a:avLst/>
          </a:prstGeom>
          <a:solidFill>
            <a:srgbClr val="FFFFFF"/>
          </a:solidFill>
          <a:ln w="9360">
            <a:solidFill>
              <a:srgbClr val="000000"/>
            </a:solidFill>
            <a:miter lim="800000"/>
            <a:headEnd/>
            <a:tailEnd/>
          </a:ln>
          <a:effectLst/>
        </p:spPr>
        <p:txBody>
          <a:bodyPr wrap="none" lIns="82058" tIns="41029" rIns="82058" bIns="41029" anchor="ctr"/>
          <a:lstStyle/>
          <a:p>
            <a:endParaRPr lang="en-US"/>
          </a:p>
        </p:txBody>
      </p:sp>
      <p:sp>
        <p:nvSpPr>
          <p:cNvPr id="37890" name="Rectangle 2"/>
          <p:cNvSpPr txBox="1">
            <a:spLocks noGrp="1" noChangeArrowheads="1"/>
          </p:cNvSpPr>
          <p:nvPr>
            <p:ph type="body"/>
          </p:nvPr>
        </p:nvSpPr>
        <p:spPr bwMode="auto">
          <a:xfrm>
            <a:off x="686361" y="4342535"/>
            <a:ext cx="5479676" cy="4114511"/>
          </a:xfrm>
          <a:prstGeom prst="rect">
            <a:avLst/>
          </a:prstGeom>
          <a:noFill/>
          <a:ln>
            <a:round/>
            <a:headEnd/>
            <a:tailEnd/>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8645566-7702-47F0-88B9-05542FF1BA88}" type="slidenum">
              <a:rPr lang="en-GB"/>
              <a:pPr/>
              <a:t>23</a:t>
            </a:fld>
            <a:endParaRPr lang="en-GB"/>
          </a:p>
        </p:txBody>
      </p:sp>
      <p:sp>
        <p:nvSpPr>
          <p:cNvPr id="39937" name="Text Box 1"/>
          <p:cNvSpPr txBox="1">
            <a:spLocks noChangeArrowheads="1"/>
          </p:cNvSpPr>
          <p:nvPr/>
        </p:nvSpPr>
        <p:spPr bwMode="auto">
          <a:xfrm>
            <a:off x="1210236" y="0"/>
            <a:ext cx="4437529" cy="3429000"/>
          </a:xfrm>
          <a:prstGeom prst="rect">
            <a:avLst/>
          </a:prstGeom>
          <a:solidFill>
            <a:srgbClr val="FFFFFF"/>
          </a:solidFill>
          <a:ln w="9360">
            <a:solidFill>
              <a:srgbClr val="000000"/>
            </a:solidFill>
            <a:miter lim="800000"/>
            <a:headEnd/>
            <a:tailEnd/>
          </a:ln>
          <a:effectLst/>
        </p:spPr>
        <p:txBody>
          <a:bodyPr wrap="none" lIns="82058" tIns="41029" rIns="82058" bIns="41029" anchor="ctr"/>
          <a:lstStyle/>
          <a:p>
            <a:endParaRPr lang="en-US"/>
          </a:p>
        </p:txBody>
      </p:sp>
      <p:sp>
        <p:nvSpPr>
          <p:cNvPr id="39938" name="Text Box 2"/>
          <p:cNvSpPr txBox="1">
            <a:spLocks noGrp="1" noChangeArrowheads="1"/>
          </p:cNvSpPr>
          <p:nvPr>
            <p:ph type="body"/>
          </p:nvPr>
        </p:nvSpPr>
        <p:spPr bwMode="auto">
          <a:xfrm>
            <a:off x="0" y="3740727"/>
            <a:ext cx="6858000" cy="4675126"/>
          </a:xfrm>
          <a:prstGeom prst="rect">
            <a:avLst/>
          </a:prstGeom>
          <a:noFill/>
          <a:ln>
            <a:round/>
            <a:headEnd/>
            <a:tailEnd/>
          </a:ln>
        </p:spPr>
        <p:txBody>
          <a:bodyPr lIns="0" tIns="0" rIns="0" bIns="0">
            <a:spAutoFit/>
          </a:bodyPr>
          <a:lstStyle/>
          <a:p>
            <a:pPr marL="804912" lvl="1">
              <a:lnSpc>
                <a:spcPct val="112000"/>
              </a:lnSpc>
              <a:spcBef>
                <a:spcPct val="0"/>
              </a:spcBef>
              <a:spcAft>
                <a:spcPts val="1279"/>
              </a:spcAft>
              <a:buSzPct val="45000"/>
              <a:buFont typeface="StarSymbol" charset="0"/>
              <a:buChar char="●"/>
              <a:tabLst>
                <a:tab pos="804912" algn="l"/>
                <a:tab pos="1215203" algn="l"/>
                <a:tab pos="1625495" algn="l"/>
                <a:tab pos="2035786" algn="l"/>
                <a:tab pos="2446077" algn="l"/>
                <a:tab pos="2856369" algn="l"/>
                <a:tab pos="3266660" algn="l"/>
                <a:tab pos="3676951" algn="l"/>
                <a:tab pos="4087242" algn="l"/>
                <a:tab pos="4497534" algn="l"/>
                <a:tab pos="4907825" algn="l"/>
                <a:tab pos="5318116" algn="l"/>
                <a:tab pos="5728408" algn="l"/>
                <a:tab pos="6138699" algn="l"/>
                <a:tab pos="6548990" algn="l"/>
                <a:tab pos="6959281" algn="l"/>
                <a:tab pos="7369573" algn="l"/>
                <a:tab pos="7779864" algn="l"/>
                <a:tab pos="8190155" algn="l"/>
                <a:tab pos="8600446" algn="l"/>
                <a:tab pos="9010738" algn="l"/>
              </a:tabLst>
            </a:pPr>
            <a:r>
              <a:rPr lang="en-GB" sz="2000" b="1" dirty="0">
                <a:latin typeface="Palatino Linotype" pitchFamily="16" charset="0"/>
                <a:cs typeface="Lucida Sans Unicode" charset="0"/>
              </a:rPr>
              <a:t>Be concise and to the point :</a:t>
            </a:r>
            <a:r>
              <a:rPr lang="en-GB" sz="2000" dirty="0">
                <a:latin typeface="Palatino Linotype" pitchFamily="16" charset="0"/>
                <a:cs typeface="Lucida Sans Unicode" charset="0"/>
              </a:rPr>
              <a:t> Keep you email message short and to the point. Sentences like "I hope this email finds you alive and well" look good only in letter correspondence.</a:t>
            </a:r>
          </a:p>
          <a:p>
            <a:pPr marL="804912" lvl="1">
              <a:lnSpc>
                <a:spcPct val="112000"/>
              </a:lnSpc>
              <a:spcBef>
                <a:spcPct val="0"/>
              </a:spcBef>
              <a:spcAft>
                <a:spcPts val="1279"/>
              </a:spcAft>
              <a:buSzPct val="45000"/>
              <a:buFont typeface="StarSymbol" charset="0"/>
              <a:buChar char="●"/>
              <a:tabLst>
                <a:tab pos="804912" algn="l"/>
                <a:tab pos="1215203" algn="l"/>
                <a:tab pos="1625495" algn="l"/>
                <a:tab pos="2035786" algn="l"/>
                <a:tab pos="2446077" algn="l"/>
                <a:tab pos="2856369" algn="l"/>
                <a:tab pos="3266660" algn="l"/>
                <a:tab pos="3676951" algn="l"/>
                <a:tab pos="4087242" algn="l"/>
                <a:tab pos="4497534" algn="l"/>
                <a:tab pos="4907825" algn="l"/>
                <a:tab pos="5318116" algn="l"/>
                <a:tab pos="5728408" algn="l"/>
                <a:tab pos="6138699" algn="l"/>
                <a:tab pos="6548990" algn="l"/>
                <a:tab pos="6959281" algn="l"/>
                <a:tab pos="7369573" algn="l"/>
                <a:tab pos="7779864" algn="l"/>
                <a:tab pos="8190155" algn="l"/>
                <a:tab pos="8600446" algn="l"/>
                <a:tab pos="9010738" algn="l"/>
              </a:tabLst>
            </a:pPr>
            <a:r>
              <a:rPr lang="en-GB" sz="2000" b="1" dirty="0">
                <a:latin typeface="Palatino Linotype" pitchFamily="16" charset="0"/>
                <a:cs typeface="Lucida Sans Unicode" charset="0"/>
              </a:rPr>
              <a:t>Answer all questions </a:t>
            </a:r>
          </a:p>
          <a:p>
            <a:pPr marL="804912" lvl="1">
              <a:lnSpc>
                <a:spcPct val="112000"/>
              </a:lnSpc>
              <a:spcBef>
                <a:spcPct val="0"/>
              </a:spcBef>
              <a:spcAft>
                <a:spcPts val="1279"/>
              </a:spcAft>
              <a:buSzPct val="45000"/>
              <a:buFont typeface="StarSymbol" charset="0"/>
              <a:buChar char="●"/>
              <a:tabLst>
                <a:tab pos="804912" algn="l"/>
                <a:tab pos="1215203" algn="l"/>
                <a:tab pos="1625495" algn="l"/>
                <a:tab pos="2035786" algn="l"/>
                <a:tab pos="2446077" algn="l"/>
                <a:tab pos="2856369" algn="l"/>
                <a:tab pos="3266660" algn="l"/>
                <a:tab pos="3676951" algn="l"/>
                <a:tab pos="4087242" algn="l"/>
                <a:tab pos="4497534" algn="l"/>
                <a:tab pos="4907825" algn="l"/>
                <a:tab pos="5318116" algn="l"/>
                <a:tab pos="5728408" algn="l"/>
                <a:tab pos="6138699" algn="l"/>
                <a:tab pos="6548990" algn="l"/>
                <a:tab pos="6959281" algn="l"/>
                <a:tab pos="7369573" algn="l"/>
                <a:tab pos="7779864" algn="l"/>
                <a:tab pos="8190155" algn="l"/>
                <a:tab pos="8600446" algn="l"/>
                <a:tab pos="9010738" algn="l"/>
              </a:tabLst>
            </a:pPr>
            <a:r>
              <a:rPr lang="en-GB" sz="2000" b="1" dirty="0">
                <a:latin typeface="Palatino Linotype" pitchFamily="16" charset="0"/>
                <a:cs typeface="Lucida Sans Unicode" charset="0"/>
              </a:rPr>
              <a:t>Use proper spelling, grammar and punctuation where needed :</a:t>
            </a:r>
            <a:r>
              <a:rPr lang="en-GB" sz="2000" dirty="0">
                <a:latin typeface="Palatino Linotype" pitchFamily="16" charset="0"/>
                <a:cs typeface="Lucida Sans Unicode" charset="0"/>
              </a:rPr>
              <a:t> An email with spelling mistakes or grammatical errors indicate that you have written the message in a non-serious mood and may convey a bad impression.</a:t>
            </a:r>
          </a:p>
          <a:p>
            <a:pPr>
              <a:lnSpc>
                <a:spcPct val="112000"/>
              </a:lnSpc>
              <a:spcBef>
                <a:spcPct val="0"/>
              </a:spcBef>
              <a:buSzPct val="45000"/>
              <a:tabLst>
                <a:tab pos="804912" algn="l"/>
                <a:tab pos="1215203" algn="l"/>
                <a:tab pos="1625495" algn="l"/>
                <a:tab pos="2035786" algn="l"/>
                <a:tab pos="2446077" algn="l"/>
                <a:tab pos="2856369" algn="l"/>
                <a:tab pos="3266660" algn="l"/>
                <a:tab pos="3676951" algn="l"/>
                <a:tab pos="4087242" algn="l"/>
                <a:tab pos="4497534" algn="l"/>
                <a:tab pos="4907825" algn="l"/>
                <a:tab pos="5318116" algn="l"/>
                <a:tab pos="5728408" algn="l"/>
                <a:tab pos="6138699" algn="l"/>
                <a:tab pos="6548990" algn="l"/>
                <a:tab pos="6959281" algn="l"/>
                <a:tab pos="7369573" algn="l"/>
                <a:tab pos="7779864" algn="l"/>
                <a:tab pos="8190155" algn="l"/>
                <a:tab pos="8600446" algn="l"/>
                <a:tab pos="9010738" algn="l"/>
              </a:tabLst>
            </a:pPr>
            <a:r>
              <a:rPr lang="en-GB" sz="2000" b="1" dirty="0">
                <a:latin typeface="Palatino Linotype" pitchFamily="16" charset="0"/>
                <a:cs typeface="Lucida Sans Unicode" charset="0"/>
              </a:rPr>
              <a:t>             Do not attach unnecessary files </a:t>
            </a:r>
          </a:p>
          <a:p>
            <a:pPr>
              <a:lnSpc>
                <a:spcPct val="112000"/>
              </a:lnSpc>
              <a:spcBef>
                <a:spcPct val="0"/>
              </a:spcBef>
              <a:buSzPct val="45000"/>
              <a:tabLst>
                <a:tab pos="804912" algn="l"/>
                <a:tab pos="1215203" algn="l"/>
                <a:tab pos="1625495" algn="l"/>
                <a:tab pos="2035786" algn="l"/>
                <a:tab pos="2446077" algn="l"/>
                <a:tab pos="2856369" algn="l"/>
                <a:tab pos="3266660" algn="l"/>
                <a:tab pos="3676951" algn="l"/>
                <a:tab pos="4087242" algn="l"/>
                <a:tab pos="4497534" algn="l"/>
                <a:tab pos="4907825" algn="l"/>
                <a:tab pos="5318116" algn="l"/>
                <a:tab pos="5728408" algn="l"/>
                <a:tab pos="6138699" algn="l"/>
                <a:tab pos="6548990" algn="l"/>
                <a:tab pos="6959281" algn="l"/>
                <a:tab pos="7369573" algn="l"/>
                <a:tab pos="7779864" algn="l"/>
                <a:tab pos="8190155" algn="l"/>
                <a:tab pos="8600446" algn="l"/>
                <a:tab pos="9010738" algn="l"/>
              </a:tabLst>
            </a:pPr>
            <a:endParaRPr lang="en-GB" sz="2000" b="1" dirty="0">
              <a:latin typeface="Palatino Linotype" pitchFamily="16" charset="0"/>
              <a:cs typeface="Lucida Sans Unicode"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D26F82F5-320F-483D-B4BA-8DA2BA2A1B2B}" type="slidenum">
              <a:rPr lang="en-GB"/>
              <a:pPr/>
              <a:t>24</a:t>
            </a:fld>
            <a:endParaRPr lang="en-GB"/>
          </a:p>
        </p:txBody>
      </p:sp>
      <p:sp>
        <p:nvSpPr>
          <p:cNvPr id="40961" name="Text Box 1"/>
          <p:cNvSpPr txBox="1">
            <a:spLocks noChangeArrowheads="1"/>
          </p:cNvSpPr>
          <p:nvPr/>
        </p:nvSpPr>
        <p:spPr bwMode="auto">
          <a:xfrm>
            <a:off x="1210236" y="204932"/>
            <a:ext cx="4437529" cy="3429000"/>
          </a:xfrm>
          <a:prstGeom prst="rect">
            <a:avLst/>
          </a:prstGeom>
          <a:solidFill>
            <a:srgbClr val="FFFFFF"/>
          </a:solidFill>
          <a:ln w="9360">
            <a:solidFill>
              <a:srgbClr val="000000"/>
            </a:solidFill>
            <a:miter lim="800000"/>
            <a:headEnd/>
            <a:tailEnd/>
          </a:ln>
          <a:effectLst/>
        </p:spPr>
        <p:txBody>
          <a:bodyPr wrap="none" lIns="82058" tIns="41029" rIns="82058" bIns="41029" anchor="ctr"/>
          <a:lstStyle/>
          <a:p>
            <a:endParaRPr lang="en-US"/>
          </a:p>
        </p:txBody>
      </p:sp>
      <p:sp>
        <p:nvSpPr>
          <p:cNvPr id="40962" name="Text Box 2"/>
          <p:cNvSpPr txBox="1">
            <a:spLocks noGrp="1" noChangeArrowheads="1"/>
          </p:cNvSpPr>
          <p:nvPr>
            <p:ph type="body"/>
          </p:nvPr>
        </p:nvSpPr>
        <p:spPr bwMode="auto">
          <a:xfrm>
            <a:off x="201706" y="3691659"/>
            <a:ext cx="6454588" cy="5625643"/>
          </a:xfrm>
          <a:prstGeom prst="rect">
            <a:avLst/>
          </a:prstGeom>
          <a:noFill/>
          <a:ln>
            <a:round/>
            <a:headEnd/>
            <a:tailEnd/>
          </a:ln>
        </p:spPr>
        <p:txBody>
          <a:bodyPr lIns="0" tIns="0" rIns="0" bIns="0">
            <a:spAutoFit/>
          </a:bodyPr>
          <a:lstStyle/>
          <a:p>
            <a:pPr>
              <a:lnSpc>
                <a:spcPct val="112000"/>
              </a:lnSpc>
              <a:spcBef>
                <a:spcPct val="0"/>
              </a:spcBef>
              <a:buSzPct val="4500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endParaRPr lang="en-GB" sz="1800" b="1" dirty="0">
              <a:latin typeface="Palatino Linotype" pitchFamily="16" charset="0"/>
              <a:cs typeface="Lucida Sans Unicode" charset="0"/>
            </a:endParaRPr>
          </a:p>
          <a:p>
            <a:pPr>
              <a:lnSpc>
                <a:spcPct val="112000"/>
              </a:lnSpc>
              <a:spcBef>
                <a:spcPct val="0"/>
              </a:spcBef>
              <a:buSzPct val="4500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endParaRPr lang="en-GB" sz="1800" dirty="0">
              <a:latin typeface="Palatino Linotype" pitchFamily="16" charset="0"/>
              <a:cs typeface="Lucida Sans Unicode" charset="0"/>
            </a:endParaRPr>
          </a:p>
          <a:p>
            <a:pPr>
              <a:lnSpc>
                <a:spcPct val="112000"/>
              </a:lnSpc>
              <a:spcBef>
                <a:spcPct val="0"/>
              </a:spcBef>
              <a:buSzPct val="4500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endParaRPr lang="en-GB" sz="1800" b="1" dirty="0">
              <a:latin typeface="Palatino Linotype" pitchFamily="16" charset="0"/>
              <a:cs typeface="Lucida Sans Unicode" charset="0"/>
            </a:endParaRPr>
          </a:p>
          <a:p>
            <a:pPr>
              <a:lnSpc>
                <a:spcPct val="112000"/>
              </a:lnSpc>
              <a:spcBef>
                <a:spcPct val="0"/>
              </a:spcBef>
              <a:buSzPct val="4500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r>
              <a:rPr lang="en-GB" sz="1800" b="1" dirty="0">
                <a:latin typeface="Palatino Linotype" pitchFamily="16" charset="0"/>
                <a:cs typeface="Lucida Sans Unicode" charset="0"/>
              </a:rPr>
              <a:t>Do not forward chain letters, without requesting delivery and read receipts </a:t>
            </a:r>
          </a:p>
          <a:p>
            <a:pPr>
              <a:lnSpc>
                <a:spcPct val="112000"/>
              </a:lnSpc>
              <a:spcBef>
                <a:spcPct val="0"/>
              </a:spcBef>
              <a:buSzPct val="4500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endParaRPr lang="en-GB" sz="1800" b="1" dirty="0">
              <a:latin typeface="Palatino Linotype" pitchFamily="16" charset="0"/>
              <a:cs typeface="Lucida Sans Unicode" charset="0"/>
            </a:endParaRPr>
          </a:p>
          <a:p>
            <a:pPr>
              <a:lnSpc>
                <a:spcPct val="112000"/>
              </a:lnSpc>
              <a:spcBef>
                <a:spcPct val="0"/>
              </a:spcBef>
              <a:buSzPct val="4500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r>
              <a:rPr lang="en-GB" sz="1800" b="1" dirty="0">
                <a:latin typeface="Palatino Linotype" pitchFamily="16" charset="0"/>
                <a:cs typeface="Lucida Sans Unicode" charset="0"/>
              </a:rPr>
              <a:t>Do not overuse the high priority option </a:t>
            </a:r>
          </a:p>
          <a:p>
            <a:pPr>
              <a:lnSpc>
                <a:spcPct val="112000"/>
              </a:lnSpc>
              <a:spcBef>
                <a:spcPct val="0"/>
              </a:spcBef>
              <a:buSzPct val="4500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endParaRPr lang="en-GB" sz="1800" dirty="0">
              <a:latin typeface="Palatino Linotype" pitchFamily="16" charset="0"/>
              <a:cs typeface="Lucida Sans Unicode" charset="0"/>
            </a:endParaRPr>
          </a:p>
          <a:p>
            <a:pPr>
              <a:lnSpc>
                <a:spcPct val="112000"/>
              </a:lnSpc>
              <a:spcBef>
                <a:spcPct val="0"/>
              </a:spcBef>
              <a:buSzPct val="4500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r>
              <a:rPr lang="en-GB" sz="1800" b="1" dirty="0">
                <a:latin typeface="Palatino Linotype" pitchFamily="16" charset="0"/>
                <a:cs typeface="Lucida Sans Unicode" charset="0"/>
              </a:rPr>
              <a:t>Do not write in Capitals : </a:t>
            </a:r>
            <a:r>
              <a:rPr lang="en-GB" sz="1800" dirty="0">
                <a:latin typeface="Palatino Linotype" pitchFamily="16" charset="0"/>
                <a:cs typeface="Lucida Sans Unicode" charset="0"/>
              </a:rPr>
              <a:t>USING ALL CAPITAL LETTERS IS NOT ONLY RUDE AND IRRITATING, IT'S ALSO HARD TO READ. Save your caps for special occasions, such as those times when you want your recipient to know you're shouting. </a:t>
            </a:r>
          </a:p>
          <a:p>
            <a:pPr>
              <a:lnSpc>
                <a:spcPct val="112000"/>
              </a:lnSpc>
              <a:spcBef>
                <a:spcPct val="0"/>
              </a:spcBef>
              <a:buSzPct val="4500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endParaRPr lang="en-GB" sz="1800" dirty="0">
              <a:latin typeface="Palatino Linotype" pitchFamily="16" charset="0"/>
              <a:cs typeface="Lucida Sans Unicode" charset="0"/>
            </a:endParaRPr>
          </a:p>
          <a:p>
            <a:pPr>
              <a:lnSpc>
                <a:spcPct val="112000"/>
              </a:lnSpc>
              <a:spcBef>
                <a:spcPct val="0"/>
              </a:spcBef>
              <a:spcAft>
                <a:spcPts val="1279"/>
              </a:spcAft>
              <a:buSzPct val="4500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r>
              <a:rPr lang="en-GB" sz="1800" b="1" dirty="0">
                <a:latin typeface="Palatino Linotype" pitchFamily="16" charset="0"/>
                <a:cs typeface="Lucida Sans Unicode" charset="0"/>
              </a:rPr>
              <a:t>Read the email before you send :</a:t>
            </a:r>
            <a:r>
              <a:rPr lang="en-GB" sz="1800" dirty="0">
                <a:latin typeface="Palatino Linotype" pitchFamily="16" charset="0"/>
                <a:cs typeface="Lucida Sans Unicode" charset="0"/>
              </a:rPr>
              <a:t> Do not hit the Send button without doing a spell check. Always read the message before broadcasting it to the world.</a:t>
            </a:r>
          </a:p>
          <a:p>
            <a:pPr>
              <a:lnSpc>
                <a:spcPct val="112000"/>
              </a:lnSpc>
              <a:spcBef>
                <a:spcPct val="0"/>
              </a:spcBef>
              <a:spcAft>
                <a:spcPts val="1279"/>
              </a:spcAft>
              <a:buSzPct val="4500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r>
              <a:rPr lang="en-GB" sz="1800" b="1" dirty="0">
                <a:latin typeface="Palatino Linotype" pitchFamily="16" charset="0"/>
                <a:cs typeface="Lucida Sans Unicode" charset="0"/>
              </a:rPr>
              <a:t>Do not overuse reply to all</a:t>
            </a:r>
            <a:r>
              <a:rPr lang="en-GB" sz="1800" dirty="0">
                <a:latin typeface="Palatino Linotype" pitchFamily="16" charset="0"/>
                <a:cs typeface="Lucida Sans Unicode" charset="0"/>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D3C34ABD-0167-4C74-B6FF-9F0032F01141}" type="slidenum">
              <a:rPr lang="en-GB"/>
              <a:pPr/>
              <a:t>25</a:t>
            </a:fld>
            <a:endParaRPr lang="en-GB"/>
          </a:p>
        </p:txBody>
      </p:sp>
      <p:sp>
        <p:nvSpPr>
          <p:cNvPr id="41985" name="Text Box 1"/>
          <p:cNvSpPr txBox="1">
            <a:spLocks noChangeArrowheads="1"/>
          </p:cNvSpPr>
          <p:nvPr/>
        </p:nvSpPr>
        <p:spPr bwMode="auto">
          <a:xfrm>
            <a:off x="1210236" y="564285"/>
            <a:ext cx="4437529" cy="3429000"/>
          </a:xfrm>
          <a:prstGeom prst="rect">
            <a:avLst/>
          </a:prstGeom>
          <a:solidFill>
            <a:srgbClr val="FFFFFF"/>
          </a:solidFill>
          <a:ln w="9360">
            <a:solidFill>
              <a:srgbClr val="000000"/>
            </a:solidFill>
            <a:miter lim="800000"/>
            <a:headEnd/>
            <a:tailEnd/>
          </a:ln>
          <a:effectLst/>
        </p:spPr>
        <p:txBody>
          <a:bodyPr wrap="none" lIns="82058" tIns="41029" rIns="82058" bIns="41029" anchor="ctr"/>
          <a:lstStyle/>
          <a:p>
            <a:endParaRPr lang="en-US"/>
          </a:p>
        </p:txBody>
      </p:sp>
      <p:sp>
        <p:nvSpPr>
          <p:cNvPr id="41986" name="Text Box 2"/>
          <p:cNvSpPr txBox="1">
            <a:spLocks noGrp="1" noChangeArrowheads="1"/>
          </p:cNvSpPr>
          <p:nvPr>
            <p:ph type="body"/>
          </p:nvPr>
        </p:nvSpPr>
        <p:spPr bwMode="auto">
          <a:xfrm>
            <a:off x="0" y="4156364"/>
            <a:ext cx="6454588" cy="4723729"/>
          </a:xfrm>
          <a:prstGeom prst="rect">
            <a:avLst/>
          </a:prstGeom>
          <a:noFill/>
          <a:ln>
            <a:round/>
            <a:headEnd/>
            <a:tailEnd/>
          </a:ln>
        </p:spPr>
        <p:txBody>
          <a:bodyPr lIns="0" tIns="0" rIns="0" bIns="0">
            <a:spAutoFit/>
          </a:bodyPr>
          <a:lstStyle/>
          <a:p>
            <a:pPr marL="804912" lvl="1" indent="-158134">
              <a:lnSpc>
                <a:spcPct val="112000"/>
              </a:lnSpc>
              <a:spcBef>
                <a:spcPct val="0"/>
              </a:spcBef>
              <a:spcAft>
                <a:spcPts val="1279"/>
              </a:spcAft>
              <a:buSzPct val="45000"/>
              <a:tabLst>
                <a:tab pos="804912" algn="l"/>
                <a:tab pos="1215203" algn="l"/>
                <a:tab pos="1625495" algn="l"/>
                <a:tab pos="2035786" algn="l"/>
                <a:tab pos="2446077" algn="l"/>
                <a:tab pos="2856369" algn="l"/>
                <a:tab pos="3266660" algn="l"/>
                <a:tab pos="3676951" algn="l"/>
                <a:tab pos="4087242" algn="l"/>
                <a:tab pos="4497534" algn="l"/>
                <a:tab pos="4907825" algn="l"/>
                <a:tab pos="5318116" algn="l"/>
                <a:tab pos="5728408" algn="l"/>
                <a:tab pos="6138699" algn="l"/>
                <a:tab pos="6548990" algn="l"/>
                <a:tab pos="6959281" algn="l"/>
                <a:tab pos="7369573" algn="l"/>
                <a:tab pos="7779864" algn="l"/>
                <a:tab pos="8190155" algn="l"/>
                <a:tab pos="8600446" algn="l"/>
                <a:tab pos="9010738" algn="l"/>
              </a:tabLst>
            </a:pPr>
            <a:endParaRPr lang="en-GB" sz="1800" dirty="0">
              <a:latin typeface="Palatino Linotype" pitchFamily="16" charset="0"/>
              <a:cs typeface="Lucida Sans Unicode" charset="0"/>
            </a:endParaRPr>
          </a:p>
          <a:p>
            <a:pPr marL="804912" lvl="1" indent="-158134">
              <a:lnSpc>
                <a:spcPct val="112000"/>
              </a:lnSpc>
              <a:spcBef>
                <a:spcPct val="0"/>
              </a:spcBef>
              <a:spcAft>
                <a:spcPts val="1279"/>
              </a:spcAft>
              <a:buSzPct val="45000"/>
              <a:tabLst>
                <a:tab pos="804912" algn="l"/>
                <a:tab pos="1215203" algn="l"/>
                <a:tab pos="1625495" algn="l"/>
                <a:tab pos="2035786" algn="l"/>
                <a:tab pos="2446077" algn="l"/>
                <a:tab pos="2856369" algn="l"/>
                <a:tab pos="3266660" algn="l"/>
                <a:tab pos="3676951" algn="l"/>
                <a:tab pos="4087242" algn="l"/>
                <a:tab pos="4497534" algn="l"/>
                <a:tab pos="4907825" algn="l"/>
                <a:tab pos="5318116" algn="l"/>
                <a:tab pos="5728408" algn="l"/>
                <a:tab pos="6138699" algn="l"/>
                <a:tab pos="6548990" algn="l"/>
                <a:tab pos="6959281" algn="l"/>
                <a:tab pos="7369573" algn="l"/>
                <a:tab pos="7779864" algn="l"/>
                <a:tab pos="8190155" algn="l"/>
                <a:tab pos="8600446" algn="l"/>
                <a:tab pos="9010738" algn="l"/>
              </a:tabLst>
            </a:pPr>
            <a:endParaRPr lang="en-GB" sz="1800" dirty="0">
              <a:latin typeface="Palatino Linotype" pitchFamily="16" charset="0"/>
              <a:cs typeface="Lucida Sans Unicode" charset="0"/>
            </a:endParaRPr>
          </a:p>
          <a:p>
            <a:pPr marL="804912" lvl="1" indent="-158134">
              <a:lnSpc>
                <a:spcPct val="112000"/>
              </a:lnSpc>
              <a:spcBef>
                <a:spcPct val="0"/>
              </a:spcBef>
              <a:spcAft>
                <a:spcPts val="1279"/>
              </a:spcAft>
              <a:buSzPct val="45000"/>
              <a:tabLst>
                <a:tab pos="804912" algn="l"/>
                <a:tab pos="1215203" algn="l"/>
                <a:tab pos="1625495" algn="l"/>
                <a:tab pos="2035786" algn="l"/>
                <a:tab pos="2446077" algn="l"/>
                <a:tab pos="2856369" algn="l"/>
                <a:tab pos="3266660" algn="l"/>
                <a:tab pos="3676951" algn="l"/>
                <a:tab pos="4087242" algn="l"/>
                <a:tab pos="4497534" algn="l"/>
                <a:tab pos="4907825" algn="l"/>
                <a:tab pos="5318116" algn="l"/>
                <a:tab pos="5728408" algn="l"/>
                <a:tab pos="6138699" algn="l"/>
                <a:tab pos="6548990" algn="l"/>
                <a:tab pos="6959281" algn="l"/>
                <a:tab pos="7369573" algn="l"/>
                <a:tab pos="7779864" algn="l"/>
                <a:tab pos="8190155" algn="l"/>
                <a:tab pos="8600446" algn="l"/>
                <a:tab pos="9010738" algn="l"/>
              </a:tabLst>
            </a:pPr>
            <a:r>
              <a:rPr lang="en-GB" sz="1800" b="1" dirty="0">
                <a:latin typeface="Palatino Linotype" pitchFamily="16" charset="0"/>
                <a:cs typeface="Lucida Sans Unicode" charset="0"/>
              </a:rPr>
              <a:t>Never use email to discuss confidential issues </a:t>
            </a:r>
          </a:p>
          <a:p>
            <a:pPr marL="804912" lvl="1" indent="-158134">
              <a:lnSpc>
                <a:spcPct val="112000"/>
              </a:lnSpc>
              <a:spcBef>
                <a:spcPct val="0"/>
              </a:spcBef>
              <a:spcAft>
                <a:spcPts val="1279"/>
              </a:spcAft>
              <a:buSzPct val="45000"/>
              <a:tabLst>
                <a:tab pos="804912" algn="l"/>
                <a:tab pos="1215203" algn="l"/>
                <a:tab pos="1625495" algn="l"/>
                <a:tab pos="2035786" algn="l"/>
                <a:tab pos="2446077" algn="l"/>
                <a:tab pos="2856369" algn="l"/>
                <a:tab pos="3266660" algn="l"/>
                <a:tab pos="3676951" algn="l"/>
                <a:tab pos="4087242" algn="l"/>
                <a:tab pos="4497534" algn="l"/>
                <a:tab pos="4907825" algn="l"/>
                <a:tab pos="5318116" algn="l"/>
                <a:tab pos="5728408" algn="l"/>
                <a:tab pos="6138699" algn="l"/>
                <a:tab pos="6548990" algn="l"/>
                <a:tab pos="6959281" algn="l"/>
                <a:tab pos="7369573" algn="l"/>
                <a:tab pos="7779864" algn="l"/>
                <a:tab pos="8190155" algn="l"/>
                <a:tab pos="8600446" algn="l"/>
                <a:tab pos="9010738" algn="l"/>
              </a:tabLst>
            </a:pPr>
            <a:r>
              <a:rPr lang="en-GB" sz="1800" b="1" dirty="0">
                <a:latin typeface="Palatino Linotype" pitchFamily="16" charset="0"/>
                <a:cs typeface="Lucida Sans Unicode" charset="0"/>
              </a:rPr>
              <a:t>Use meaningful subject avoiding URGENT or IMPORTANT :</a:t>
            </a:r>
            <a:r>
              <a:rPr lang="en-GB" sz="1800" dirty="0">
                <a:latin typeface="Palatino Linotype" pitchFamily="16" charset="0"/>
                <a:cs typeface="Lucida Sans Unicode" charset="0"/>
              </a:rPr>
              <a:t> The email subject should be detailed enough to give the recipient an idea about the email content without having to open it. Single words like "Hi" or "Hello" or "Help" are a strict no-no. Think of meaningful but short titles. </a:t>
            </a:r>
          </a:p>
          <a:p>
            <a:pPr marL="804912" lvl="1" indent="-158134">
              <a:lnSpc>
                <a:spcPct val="112000"/>
              </a:lnSpc>
              <a:spcBef>
                <a:spcPct val="0"/>
              </a:spcBef>
              <a:spcAft>
                <a:spcPts val="1279"/>
              </a:spcAft>
              <a:buSzPct val="45000"/>
              <a:tabLst>
                <a:tab pos="804912" algn="l"/>
                <a:tab pos="1215203" algn="l"/>
                <a:tab pos="1625495" algn="l"/>
                <a:tab pos="2035786" algn="l"/>
                <a:tab pos="2446077" algn="l"/>
                <a:tab pos="2856369" algn="l"/>
                <a:tab pos="3266660" algn="l"/>
                <a:tab pos="3676951" algn="l"/>
                <a:tab pos="4087242" algn="l"/>
                <a:tab pos="4497534" algn="l"/>
                <a:tab pos="4907825" algn="l"/>
                <a:tab pos="5318116" algn="l"/>
                <a:tab pos="5728408" algn="l"/>
                <a:tab pos="6138699" algn="l"/>
                <a:tab pos="6548990" algn="l"/>
                <a:tab pos="6959281" algn="l"/>
                <a:tab pos="7369573" algn="l"/>
                <a:tab pos="7779864" algn="l"/>
                <a:tab pos="8190155" algn="l"/>
                <a:tab pos="8600446" algn="l"/>
                <a:tab pos="9010738" algn="l"/>
              </a:tabLst>
            </a:pPr>
            <a:r>
              <a:rPr lang="en-GB" sz="1800" b="1" dirty="0">
                <a:latin typeface="Palatino Linotype" pitchFamily="16" charset="0"/>
                <a:cs typeface="Lucida Sans Unicode" charset="0"/>
              </a:rPr>
              <a:t>Don't ever forward any junk mail</a:t>
            </a:r>
            <a:r>
              <a:rPr lang="en-GB" sz="1800" dirty="0">
                <a:latin typeface="Palatino Linotype" pitchFamily="16" charset="0"/>
                <a:cs typeface="Lucida Sans Unicode" charset="0"/>
              </a:rPr>
              <a:t> related to offense or obscene remarks </a:t>
            </a:r>
          </a:p>
          <a:p>
            <a:pPr marL="804912" lvl="1" indent="-158134">
              <a:lnSpc>
                <a:spcPct val="112000"/>
              </a:lnSpc>
              <a:spcBef>
                <a:spcPct val="0"/>
              </a:spcBef>
              <a:spcAft>
                <a:spcPts val="1279"/>
              </a:spcAft>
              <a:buSzPct val="45000"/>
              <a:tabLst>
                <a:tab pos="804912" algn="l"/>
                <a:tab pos="1215203" algn="l"/>
                <a:tab pos="1625495" algn="l"/>
                <a:tab pos="2035786" algn="l"/>
                <a:tab pos="2446077" algn="l"/>
                <a:tab pos="2856369" algn="l"/>
                <a:tab pos="3266660" algn="l"/>
                <a:tab pos="3676951" algn="l"/>
                <a:tab pos="4087242" algn="l"/>
                <a:tab pos="4497534" algn="l"/>
                <a:tab pos="4907825" algn="l"/>
                <a:tab pos="5318116" algn="l"/>
                <a:tab pos="5728408" algn="l"/>
                <a:tab pos="6138699" algn="l"/>
                <a:tab pos="6548990" algn="l"/>
                <a:tab pos="6959281" algn="l"/>
                <a:tab pos="7369573" algn="l"/>
                <a:tab pos="7779864" algn="l"/>
                <a:tab pos="8190155" algn="l"/>
                <a:tab pos="8600446" algn="l"/>
                <a:tab pos="9010738" algn="l"/>
              </a:tabLst>
            </a:pPr>
            <a:r>
              <a:rPr lang="en-GB" sz="1800" b="1" dirty="0">
                <a:latin typeface="Palatino Linotype" pitchFamily="16" charset="0"/>
                <a:cs typeface="Lucida Sans Unicode" charset="0"/>
              </a:rPr>
              <a:t>Don't reply to Spam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76242101-DE58-4E27-8B05-81C470A3DEDF}" type="datetimeFigureOut">
              <a:rPr lang="en-US" smtClean="0"/>
              <a:pPr>
                <a:defRPr/>
              </a:pPr>
              <a:t>11/1/2004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E5C97C1B-D7EA-4ABE-BD5C-2F84771B6451}"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0933DB1A-AA63-4BEC-A417-8D7AECF48771}" type="datetimeFigureOut">
              <a:rPr lang="en-US" smtClean="0"/>
              <a:pPr>
                <a:defRPr/>
              </a:pPr>
              <a:t>11/1/2004</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12AD7C7A-A492-4E36-A88E-049107D202D0}"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E8EC1038-4E5E-457C-B0C4-9EC27887D681}" type="datetimeFigureOut">
              <a:rPr lang="en-US" smtClean="0"/>
              <a:pPr>
                <a:defRPr/>
              </a:pPr>
              <a:t>11/1/2004</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D87EA353-5F93-4121-B86E-58452D820557}"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0960" cy="1137719"/>
          </a:xfrm>
        </p:spPr>
        <p:txBody>
          <a:bodyPr lIns="82945" tIns="41473" rIns="82945" bIns="41473"/>
          <a:lstStyle/>
          <a:p>
            <a:r>
              <a:rPr lang="en-US" smtClean="0"/>
              <a:t>Click to edit Master title style</a:t>
            </a:r>
            <a:endParaRPr lang="en-US"/>
          </a:p>
        </p:txBody>
      </p:sp>
      <p:sp>
        <p:nvSpPr>
          <p:cNvPr id="3" name="Text Placeholder 2"/>
          <p:cNvSpPr>
            <a:spLocks noGrp="1"/>
          </p:cNvSpPr>
          <p:nvPr>
            <p:ph type="body" sz="half" idx="1"/>
          </p:nvPr>
        </p:nvSpPr>
        <p:spPr>
          <a:xfrm>
            <a:off x="456481" y="1604329"/>
            <a:ext cx="4040640" cy="4524955"/>
          </a:xfrm>
        </p:spPr>
        <p:txBody>
          <a:bodyPr lIns="82945" tIns="41473"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5360" y="1604329"/>
            <a:ext cx="4042080" cy="4524955"/>
          </a:xfrm>
        </p:spPr>
        <p:txBody>
          <a:bodyPr lIns="82945" tIns="41473" rIns="82945" bIns="41473"/>
          <a:lstStyle/>
          <a:p>
            <a:endParaRPr lang="en-US"/>
          </a:p>
        </p:txBody>
      </p:sp>
      <p:sp>
        <p:nvSpPr>
          <p:cNvPr id="5" name="Date Placeholder 4"/>
          <p:cNvSpPr>
            <a:spLocks noGrp="1"/>
          </p:cNvSpPr>
          <p:nvPr>
            <p:ph type="dt" idx="10"/>
          </p:nvPr>
        </p:nvSpPr>
        <p:spPr>
          <a:xfrm>
            <a:off x="456481" y="6247376"/>
            <a:ext cx="2121120" cy="472370"/>
          </a:xfrm>
        </p:spPr>
        <p:txBody>
          <a:bodyPr lIns="82945" tIns="41473" rIns="82945" bIns="41473"/>
          <a:lstStyle>
            <a:lvl1pPr>
              <a:defRPr/>
            </a:lvl1pPr>
          </a:lstStyle>
          <a:p>
            <a:endParaRPr lang="en-GB"/>
          </a:p>
        </p:txBody>
      </p:sp>
      <p:sp>
        <p:nvSpPr>
          <p:cNvPr id="6" name="Footer Placeholder 5"/>
          <p:cNvSpPr>
            <a:spLocks noGrp="1"/>
          </p:cNvSpPr>
          <p:nvPr>
            <p:ph type="ftr" idx="11"/>
          </p:nvPr>
        </p:nvSpPr>
        <p:spPr>
          <a:xfrm>
            <a:off x="3127681" y="6247376"/>
            <a:ext cx="2890080" cy="472370"/>
          </a:xfrm>
        </p:spPr>
        <p:txBody>
          <a:bodyPr lIns="82945" tIns="41473" rIns="82945" bIns="41473"/>
          <a:lstStyle>
            <a:lvl1pPr>
              <a:defRPr/>
            </a:lvl1pPr>
          </a:lstStyle>
          <a:p>
            <a:endParaRPr lang="en-GB"/>
          </a:p>
        </p:txBody>
      </p:sp>
      <p:sp>
        <p:nvSpPr>
          <p:cNvPr id="7" name="Slide Number Placeholder 6"/>
          <p:cNvSpPr>
            <a:spLocks noGrp="1"/>
          </p:cNvSpPr>
          <p:nvPr>
            <p:ph type="sldNum" idx="12"/>
          </p:nvPr>
        </p:nvSpPr>
        <p:spPr>
          <a:xfrm>
            <a:off x="6556321" y="6247376"/>
            <a:ext cx="2121120" cy="472370"/>
          </a:xfrm>
        </p:spPr>
        <p:txBody>
          <a:bodyPr lIns="82945" tIns="41473" rIns="82945" bIns="41473"/>
          <a:lstStyle>
            <a:lvl1pPr>
              <a:defRPr/>
            </a:lvl1pPr>
          </a:lstStyle>
          <a:p>
            <a:fld id="{8F40FD47-EA44-47E5-869B-85B1920218D2}"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21AEBFB0-87BF-47C7-8EAA-0A0CFC9B7DCA}" type="datetimeFigureOut">
              <a:rPr lang="en-US" smtClean="0"/>
              <a:pPr>
                <a:defRPr/>
              </a:pPr>
              <a:t>11/1/2004</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D266DF22-F47C-4087-8CB8-AC4ECA978D74}" type="slidenum">
              <a:rPr lang="en-US" smtClean="0"/>
              <a:pPr>
                <a:defRPr/>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9BFAF001-B629-4450-8158-1BD018DFCE6B}" type="datetimeFigureOut">
              <a:rPr lang="en-US" smtClean="0"/>
              <a:pPr>
                <a:defRPr/>
              </a:pPr>
              <a:t>11/1/2004</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7B28B96E-3771-47A1-93E2-971E11031036}"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D7BCE3A4-3443-425E-885C-14B7A691C7FB}" type="datetimeFigureOut">
              <a:rPr lang="en-US" smtClean="0"/>
              <a:pPr>
                <a:defRPr/>
              </a:pPr>
              <a:t>11/1/2004</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1CE54A66-F208-48D9-97C7-7A49A2160825}" type="slidenum">
              <a:rPr lang="en-US" smtClean="0"/>
              <a:pPr>
                <a:defRPr/>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087E7C0D-A8F2-42BD-9DB4-1B8E4AD99A0C}" type="datetimeFigureOut">
              <a:rPr lang="en-US" smtClean="0"/>
              <a:pPr>
                <a:defRPr/>
              </a:pPr>
              <a:t>11/1/2004</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9A8C0F04-E322-44AC-9F7B-869FC0C365BB}"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B34F2E93-0624-46FB-AF49-78E0146B71D5}" type="datetimeFigureOut">
              <a:rPr lang="en-US" smtClean="0"/>
              <a:pPr>
                <a:defRPr/>
              </a:pPr>
              <a:t>11/1/2004</a:t>
            </a:fld>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349D090A-3A0C-475E-B6A6-3A3B61DC5479}" type="slidenum">
              <a:rPr lang="en-US" smtClean="0"/>
              <a:pPr>
                <a:defRPr/>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420C1840-641C-463C-B457-3E771A3CD853}" type="datetimeFigureOut">
              <a:rPr lang="en-US" smtClean="0"/>
              <a:pPr>
                <a:defRPr/>
              </a:pPr>
              <a:t>11/1/2004</a:t>
            </a:fld>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84194EBC-251E-4811-B1C9-B577F567652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5B901B7A-E5E5-44B1-9855-71CD175997F0}" type="datetimeFigureOut">
              <a:rPr lang="en-US" smtClean="0"/>
              <a:pPr>
                <a:defRPr/>
              </a:pPr>
              <a:t>11/1/2004</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40BAA1C5-06A9-4E4F-BE7A-2D3C1EE36D71}"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39A3DEAA-C04A-4D29-9A91-80BA7B0E2A68}" type="datetimeFigureOut">
              <a:rPr lang="en-US" smtClean="0"/>
              <a:pPr>
                <a:defRPr/>
              </a:pPr>
              <a:t>11/1/2004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A56F203E-070B-4AB8-AA17-52B9B5BA70E0}"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308355E6-17F5-4580-AE68-3ABB751F1257}" type="datetimeFigureOut">
              <a:rPr lang="en-US" smtClean="0"/>
              <a:pPr>
                <a:defRPr/>
              </a:pPr>
              <a:t>11/1/2004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B1F34503-9A9E-4016-B8BD-9711AFE90A0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ADMIN WORKS\Softskills\VAPS\Communication Skills\pictures\communicating-in-handwriting.jpg"/>
          <p:cNvPicPr>
            <a:picLocks noChangeAspect="1" noChangeArrowheads="1"/>
          </p:cNvPicPr>
          <p:nvPr/>
        </p:nvPicPr>
        <p:blipFill>
          <a:blip r:embed="rId3"/>
          <a:srcRect/>
          <a:stretch>
            <a:fillRect/>
          </a:stretch>
        </p:blipFill>
        <p:spPr bwMode="auto">
          <a:xfrm>
            <a:off x="1" y="2971800"/>
            <a:ext cx="9144000" cy="3886201"/>
          </a:xfrm>
          <a:prstGeom prst="rect">
            <a:avLst/>
          </a:prstGeom>
          <a:noFill/>
        </p:spPr>
      </p:pic>
      <p:sp>
        <p:nvSpPr>
          <p:cNvPr id="3" name="Subtitle 2"/>
          <p:cNvSpPr txBox="1">
            <a:spLocks/>
          </p:cNvSpPr>
          <p:nvPr/>
        </p:nvSpPr>
        <p:spPr>
          <a:xfrm>
            <a:off x="838200" y="1676400"/>
            <a:ext cx="7391400" cy="1143000"/>
          </a:xfrm>
          <a:prstGeom prst="rect">
            <a:avLst/>
          </a:prstGeom>
        </p:spPr>
        <p:txBody>
          <a:bodyPr vert="horz" lIns="45720" rIns="45720">
            <a:normAutofit/>
          </a:bodyPr>
          <a:lstStyle/>
          <a:p>
            <a:pPr marL="0" marR="64008"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6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GROOMING</a:t>
            </a:r>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blackWhite">
          <a:xfrm>
            <a:off x="609600" y="207963"/>
            <a:ext cx="8002588" cy="690562"/>
          </a:xfrm>
          <a:prstGeom prst="rect">
            <a:avLst/>
          </a:prstGeom>
          <a:solidFill>
            <a:schemeClr val="bg1"/>
          </a:solidFill>
          <a:ln w="3175">
            <a:noFill/>
            <a:miter lim="800000"/>
            <a:headEnd/>
            <a:tailEnd/>
          </a:ln>
          <a:effectLst/>
        </p:spPr>
        <p:txBody>
          <a:bodyPr lIns="182880" anchor="ctr"/>
          <a:lstStyle/>
          <a:p>
            <a:pPr algn="ctr" fontAlgn="auto">
              <a:spcBef>
                <a:spcPts val="0"/>
              </a:spcBef>
              <a:spcAft>
                <a:spcPts val="0"/>
              </a:spcAft>
              <a:defRPr/>
            </a:pPr>
            <a:r>
              <a:rPr lang="en-US" sz="2800" b="1" dirty="0" smtClean="0">
                <a:latin typeface="Times New Roman" pitchFamily="18" charset="0"/>
                <a:cs typeface="Times New Roman" pitchFamily="18" charset="0"/>
              </a:rPr>
              <a:t>DO YOU KNOW WHAT YOU ARE SAYING?</a:t>
            </a:r>
            <a:endParaRPr lang="en-US" sz="3200" b="1" dirty="0">
              <a:latin typeface="Times New Roman" pitchFamily="18" charset="0"/>
              <a:cs typeface="Times New Roman" pitchFamily="18" charset="0"/>
            </a:endParaRPr>
          </a:p>
        </p:txBody>
      </p:sp>
      <p:graphicFrame>
        <p:nvGraphicFramePr>
          <p:cNvPr id="13" name="Object 3"/>
          <p:cNvGraphicFramePr>
            <a:graphicFrameLocks noChangeAspect="1"/>
          </p:cNvGraphicFramePr>
          <p:nvPr/>
        </p:nvGraphicFramePr>
        <p:xfrm>
          <a:off x="5461000" y="2819400"/>
          <a:ext cx="3225800" cy="3149600"/>
        </p:xfrm>
        <a:graphic>
          <a:graphicData uri="http://schemas.openxmlformats.org/presentationml/2006/ole">
            <p:oleObj spid="_x0000_s79874" name="Clip" r:id="rId3" imgW="3225960" imgH="3149640" progId="">
              <p:embed/>
            </p:oleObj>
          </a:graphicData>
        </a:graphic>
      </p:graphicFrame>
      <p:graphicFrame>
        <p:nvGraphicFramePr>
          <p:cNvPr id="14" name="Object 4"/>
          <p:cNvGraphicFramePr>
            <a:graphicFrameLocks noChangeAspect="1"/>
          </p:cNvGraphicFramePr>
          <p:nvPr/>
        </p:nvGraphicFramePr>
        <p:xfrm>
          <a:off x="2032000" y="3810000"/>
          <a:ext cx="1689100" cy="2120900"/>
        </p:xfrm>
        <a:graphic>
          <a:graphicData uri="http://schemas.openxmlformats.org/presentationml/2006/ole">
            <p:oleObj spid="_x0000_s79875" name="Clip" r:id="rId4" imgW="1688760" imgH="2120760" progId="">
              <p:embed/>
            </p:oleObj>
          </a:graphicData>
        </a:graphic>
      </p:graphicFrame>
      <p:graphicFrame>
        <p:nvGraphicFramePr>
          <p:cNvPr id="15" name="Object 5"/>
          <p:cNvGraphicFramePr>
            <a:graphicFrameLocks noChangeAspect="1"/>
          </p:cNvGraphicFramePr>
          <p:nvPr/>
        </p:nvGraphicFramePr>
        <p:xfrm>
          <a:off x="4470400" y="1295400"/>
          <a:ext cx="3851275" cy="1189038"/>
        </p:xfrm>
        <a:graphic>
          <a:graphicData uri="http://schemas.openxmlformats.org/presentationml/2006/ole">
            <p:oleObj spid="_x0000_s79876" name="Clip" r:id="rId5" imgW="3850200" imgH="1189080" progId="">
              <p:embed/>
            </p:oleObj>
          </a:graphicData>
        </a:graphic>
      </p:graphicFrame>
      <p:graphicFrame>
        <p:nvGraphicFramePr>
          <p:cNvPr id="16" name="Object 7"/>
          <p:cNvGraphicFramePr>
            <a:graphicFrameLocks noChangeAspect="1"/>
          </p:cNvGraphicFramePr>
          <p:nvPr/>
        </p:nvGraphicFramePr>
        <p:xfrm>
          <a:off x="431800" y="1524000"/>
          <a:ext cx="3327400" cy="2247900"/>
        </p:xfrm>
        <a:graphic>
          <a:graphicData uri="http://schemas.openxmlformats.org/presentationml/2006/ole">
            <p:oleObj spid="_x0000_s79877" name="Clip" r:id="rId6" imgW="3327480" imgH="2247840" progId="">
              <p:embed/>
            </p:oleObj>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ou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ADMIN WORKS\Softskills\VAPS\Communication Skills\pictures\virtual-communication-teams_id735455_size485.jpg"/>
          <p:cNvPicPr>
            <a:picLocks noChangeAspect="1" noChangeArrowheads="1"/>
          </p:cNvPicPr>
          <p:nvPr/>
        </p:nvPicPr>
        <p:blipFill>
          <a:blip r:embed="rId2"/>
          <a:srcRect/>
          <a:stretch>
            <a:fillRect/>
          </a:stretch>
        </p:blipFill>
        <p:spPr bwMode="auto">
          <a:xfrm>
            <a:off x="4267200" y="3268273"/>
            <a:ext cx="4876800" cy="3589727"/>
          </a:xfrm>
          <a:prstGeom prst="rect">
            <a:avLst/>
          </a:prstGeom>
          <a:noFill/>
        </p:spPr>
      </p:pic>
      <p:sp>
        <p:nvSpPr>
          <p:cNvPr id="5122" name="Content Placeholder 2"/>
          <p:cNvSpPr>
            <a:spLocks noGrp="1"/>
          </p:cNvSpPr>
          <p:nvPr>
            <p:ph idx="1"/>
          </p:nvPr>
        </p:nvSpPr>
        <p:spPr>
          <a:xfrm>
            <a:off x="762000" y="1143000"/>
            <a:ext cx="7667625" cy="3733800"/>
          </a:xfrm>
        </p:spPr>
        <p:txBody>
          <a:bodyPr>
            <a:normAutofit/>
          </a:bodyPr>
          <a:lstStyle/>
          <a:p>
            <a:pPr marL="514350" indent="-514350" eaLnBrk="1" hangingPunct="1"/>
            <a:r>
              <a:rPr lang="en-US" sz="3200" dirty="0" smtClean="0">
                <a:latin typeface="Times New Roman" pitchFamily="18" charset="0"/>
                <a:cs typeface="Times New Roman" pitchFamily="18" charset="0"/>
              </a:rPr>
              <a:t>Non-verbal mode communication</a:t>
            </a:r>
          </a:p>
          <a:p>
            <a:pPr marL="514350" indent="-514350" eaLnBrk="1" hangingPunct="1"/>
            <a:r>
              <a:rPr lang="en-US" sz="3200" dirty="0" smtClean="0">
                <a:latin typeface="Times New Roman" pitchFamily="18" charset="0"/>
                <a:cs typeface="Times New Roman" pitchFamily="18" charset="0"/>
              </a:rPr>
              <a:t>We  do in every single aspect of our interaction  with another person</a:t>
            </a:r>
          </a:p>
          <a:p>
            <a:pPr marL="514350" indent="-514350" eaLnBrk="1" hangingPunct="1"/>
            <a:r>
              <a:rPr lang="en-US" sz="3200" dirty="0" smtClean="0">
                <a:latin typeface="Times New Roman" pitchFamily="18" charset="0"/>
                <a:cs typeface="Times New Roman" pitchFamily="18" charset="0"/>
              </a:rPr>
              <a:t>It is like mirror that tells us what the other person thinks and feels in response to our words or actions.</a:t>
            </a:r>
          </a:p>
        </p:txBody>
      </p:sp>
      <p:sp>
        <p:nvSpPr>
          <p:cNvPr id="4" name="Rectangle 3"/>
          <p:cNvSpPr>
            <a:spLocks noChangeArrowheads="1"/>
          </p:cNvSpPr>
          <p:nvPr/>
        </p:nvSpPr>
        <p:spPr bwMode="blackWhite">
          <a:xfrm>
            <a:off x="609600" y="207963"/>
            <a:ext cx="8002588" cy="690562"/>
          </a:xfrm>
          <a:prstGeom prst="rect">
            <a:avLst/>
          </a:prstGeom>
          <a:solidFill>
            <a:schemeClr val="bg1"/>
          </a:solidFill>
          <a:ln w="3175">
            <a:noFill/>
            <a:miter lim="800000"/>
            <a:headEnd/>
            <a:tailEnd/>
          </a:ln>
          <a:effectLst/>
        </p:spPr>
        <p:txBody>
          <a:bodyPr lIns="182880" anchor="ctr"/>
          <a:lstStyle/>
          <a:p>
            <a:pPr algn="ctr" fontAlgn="auto">
              <a:spcBef>
                <a:spcPts val="0"/>
              </a:spcBef>
              <a:spcAft>
                <a:spcPts val="0"/>
              </a:spcAft>
              <a:defRPr/>
            </a:pPr>
            <a:r>
              <a:rPr lang="en-US" sz="2800" b="1" dirty="0" smtClean="0">
                <a:latin typeface="Times New Roman" pitchFamily="18" charset="0"/>
                <a:cs typeface="Times New Roman" pitchFamily="18" charset="0"/>
              </a:rPr>
              <a:t>BODY LANGUAGE</a:t>
            </a:r>
            <a:endParaRPr lang="en-US" sz="3200" b="1" dirty="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ADMIN WORKS\Softskills\VAPS\Communication Skills\pictures\virtual-communication-teams_id735455_size485.jpg"/>
          <p:cNvPicPr>
            <a:picLocks noChangeAspect="1" noChangeArrowheads="1"/>
          </p:cNvPicPr>
          <p:nvPr/>
        </p:nvPicPr>
        <p:blipFill>
          <a:blip r:embed="rId2"/>
          <a:srcRect/>
          <a:stretch>
            <a:fillRect/>
          </a:stretch>
        </p:blipFill>
        <p:spPr bwMode="auto">
          <a:xfrm>
            <a:off x="4267200" y="3268273"/>
            <a:ext cx="4876800" cy="3589727"/>
          </a:xfrm>
          <a:prstGeom prst="rect">
            <a:avLst/>
          </a:prstGeom>
          <a:noFill/>
        </p:spPr>
      </p:pic>
      <p:sp>
        <p:nvSpPr>
          <p:cNvPr id="5122" name="Content Placeholder 2"/>
          <p:cNvSpPr>
            <a:spLocks noGrp="1"/>
          </p:cNvSpPr>
          <p:nvPr>
            <p:ph idx="1"/>
          </p:nvPr>
        </p:nvSpPr>
        <p:spPr>
          <a:xfrm>
            <a:off x="969963" y="1219200"/>
            <a:ext cx="7459662" cy="3733800"/>
          </a:xfrm>
        </p:spPr>
        <p:txBody>
          <a:bodyPr>
            <a:normAutofit/>
          </a:bodyPr>
          <a:lstStyle/>
          <a:p>
            <a:pPr marL="514350" indent="-514350" eaLnBrk="1" hangingPunct="1"/>
            <a:r>
              <a:rPr lang="en-US" sz="3200" b="1" dirty="0" smtClean="0">
                <a:latin typeface="Times New Roman" pitchFamily="18" charset="0"/>
                <a:cs typeface="Times New Roman" pitchFamily="18" charset="0"/>
              </a:rPr>
              <a:t>Positive / Aggressive</a:t>
            </a:r>
          </a:p>
          <a:p>
            <a:pPr marL="514350" indent="-514350" eaLnBrk="1" hangingPunct="1"/>
            <a:r>
              <a:rPr lang="en-US" sz="3200" b="1" dirty="0" smtClean="0">
                <a:latin typeface="Times New Roman" pitchFamily="18" charset="0"/>
                <a:cs typeface="Times New Roman" pitchFamily="18" charset="0"/>
              </a:rPr>
              <a:t>Cool &amp; Calm</a:t>
            </a:r>
          </a:p>
          <a:p>
            <a:pPr marL="514350" indent="-514350" eaLnBrk="1" hangingPunct="1"/>
            <a:r>
              <a:rPr lang="en-US" sz="3200" b="1" dirty="0" smtClean="0">
                <a:latin typeface="Times New Roman" pitchFamily="18" charset="0"/>
                <a:cs typeface="Times New Roman" pitchFamily="18" charset="0"/>
              </a:rPr>
              <a:t>Nervous / Scared</a:t>
            </a:r>
          </a:p>
          <a:p>
            <a:pPr marL="514350" indent="-514350" eaLnBrk="1" hangingPunct="1"/>
            <a:r>
              <a:rPr lang="en-US" sz="3200" b="1" dirty="0" smtClean="0">
                <a:latin typeface="Times New Roman" pitchFamily="18" charset="0"/>
                <a:cs typeface="Times New Roman" pitchFamily="18" charset="0"/>
              </a:rPr>
              <a:t>Active</a:t>
            </a:r>
          </a:p>
          <a:p>
            <a:pPr marL="514350" indent="-514350" eaLnBrk="1" hangingPunct="1"/>
            <a:r>
              <a:rPr lang="en-US" sz="3200" b="1" dirty="0" smtClean="0">
                <a:latin typeface="Times New Roman" pitchFamily="18" charset="0"/>
                <a:cs typeface="Times New Roman" pitchFamily="18" charset="0"/>
              </a:rPr>
              <a:t>Passive / Dull</a:t>
            </a:r>
          </a:p>
          <a:p>
            <a:pPr marL="514350" indent="-514350" eaLnBrk="1" hangingPunct="1"/>
            <a:r>
              <a:rPr lang="en-US" sz="3200" b="1" dirty="0" smtClean="0">
                <a:latin typeface="Times New Roman" pitchFamily="18" charset="0"/>
                <a:cs typeface="Times New Roman" pitchFamily="18" charset="0"/>
              </a:rPr>
              <a:t>Negative / Weak</a:t>
            </a:r>
          </a:p>
        </p:txBody>
      </p:sp>
      <p:sp>
        <p:nvSpPr>
          <p:cNvPr id="4" name="Rectangle 3"/>
          <p:cNvSpPr>
            <a:spLocks noChangeArrowheads="1"/>
          </p:cNvSpPr>
          <p:nvPr/>
        </p:nvSpPr>
        <p:spPr bwMode="blackWhite">
          <a:xfrm>
            <a:off x="609600" y="207963"/>
            <a:ext cx="8002588" cy="690562"/>
          </a:xfrm>
          <a:prstGeom prst="rect">
            <a:avLst/>
          </a:prstGeom>
          <a:solidFill>
            <a:schemeClr val="bg1"/>
          </a:solidFill>
          <a:ln w="3175">
            <a:noFill/>
            <a:miter lim="800000"/>
            <a:headEnd/>
            <a:tailEnd/>
          </a:ln>
          <a:effectLst/>
        </p:spPr>
        <p:txBody>
          <a:bodyPr lIns="182880" anchor="ctr"/>
          <a:lstStyle/>
          <a:p>
            <a:pPr algn="ctr" fontAlgn="auto">
              <a:spcBef>
                <a:spcPts val="0"/>
              </a:spcBef>
              <a:spcAft>
                <a:spcPts val="0"/>
              </a:spcAft>
              <a:defRPr/>
            </a:pPr>
            <a:r>
              <a:rPr lang="en-US" sz="2800" b="1" dirty="0" smtClean="0">
                <a:latin typeface="Times New Roman" pitchFamily="18" charset="0"/>
                <a:cs typeface="Times New Roman" pitchFamily="18" charset="0"/>
              </a:rPr>
              <a:t>BODY LANGUAGE MATTERS</a:t>
            </a:r>
            <a:endParaRPr lang="en-US" sz="3200" b="1" dirty="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ADMIN WORKS\Softskills\B.E Orientation\Listening.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shutterstock_43156969_crop380w"/>
          <p:cNvPicPr>
            <a:picLocks noChangeAspect="1" noChangeArrowheads="1"/>
          </p:cNvPicPr>
          <p:nvPr/>
        </p:nvPicPr>
        <p:blipFill>
          <a:blip r:embed="rId2"/>
          <a:srcRect/>
          <a:stretch>
            <a:fillRect/>
          </a:stretch>
        </p:blipFill>
        <p:spPr bwMode="auto">
          <a:xfrm>
            <a:off x="0" y="0"/>
            <a:ext cx="9180513" cy="6911975"/>
          </a:xfrm>
          <a:prstGeom prst="rect">
            <a:avLst/>
          </a:prstGeom>
          <a:noFill/>
          <a:ln w="9525">
            <a:noFill/>
            <a:miter lim="800000"/>
            <a:headEnd/>
            <a:tailEnd/>
          </a:ln>
        </p:spPr>
      </p:pic>
      <p:sp>
        <p:nvSpPr>
          <p:cNvPr id="5123" name="Title 1"/>
          <p:cNvSpPr>
            <a:spLocks/>
          </p:cNvSpPr>
          <p:nvPr/>
        </p:nvSpPr>
        <p:spPr bwMode="auto">
          <a:xfrm>
            <a:off x="228600" y="457200"/>
            <a:ext cx="8915400" cy="838200"/>
          </a:xfrm>
          <a:prstGeom prst="rect">
            <a:avLst/>
          </a:prstGeom>
          <a:noFill/>
          <a:ln w="9525">
            <a:noFill/>
            <a:miter lim="800000"/>
            <a:headEnd/>
            <a:tailEnd/>
          </a:ln>
        </p:spPr>
        <p:txBody>
          <a:bodyPr anchor="ctr"/>
          <a:lstStyle/>
          <a:p>
            <a:pPr algn="ctr"/>
            <a:r>
              <a:rPr lang="en-US" sz="4400" b="1" dirty="0">
                <a:solidFill>
                  <a:schemeClr val="tx2"/>
                </a:solidFill>
                <a:latin typeface="Times New Roman" pitchFamily="18" charset="0"/>
                <a:cs typeface="Times New Roman" pitchFamily="18" charset="0"/>
              </a:rPr>
              <a:t>What is nonverbal communication</a:t>
            </a:r>
            <a:r>
              <a:rPr lang="en-US" sz="3200" dirty="0">
                <a:solidFill>
                  <a:schemeClr val="tx2"/>
                </a:solidFill>
                <a:latin typeface="Ace"/>
              </a:rPr>
              <a:t>?</a:t>
            </a:r>
          </a:p>
        </p:txBody>
      </p:sp>
      <p:sp>
        <p:nvSpPr>
          <p:cNvPr id="5124" name="Content Placeholder 2"/>
          <p:cNvSpPr>
            <a:spLocks/>
          </p:cNvSpPr>
          <p:nvPr/>
        </p:nvSpPr>
        <p:spPr bwMode="auto">
          <a:xfrm>
            <a:off x="304800" y="1600200"/>
            <a:ext cx="8610600" cy="5043488"/>
          </a:xfrm>
          <a:prstGeom prst="rect">
            <a:avLst/>
          </a:prstGeom>
          <a:noFill/>
          <a:ln w="9525">
            <a:noFill/>
            <a:miter lim="800000"/>
            <a:headEnd/>
            <a:tailEnd/>
          </a:ln>
        </p:spPr>
        <p:txBody>
          <a:bodyPr/>
          <a:lstStyle/>
          <a:p>
            <a:pPr marL="342900" indent="-342900" algn="ctr">
              <a:spcBef>
                <a:spcPct val="20000"/>
              </a:spcBef>
            </a:pPr>
            <a:r>
              <a:rPr lang="en-US" sz="3200" b="1" dirty="0">
                <a:latin typeface="Times New Roman" pitchFamily="18" charset="0"/>
                <a:cs typeface="Times New Roman" pitchFamily="18" charset="0"/>
              </a:rPr>
              <a:t>Nonverbal Communication = Communication without words</a:t>
            </a:r>
          </a:p>
          <a:p>
            <a:pPr marL="342900" indent="-342900" algn="ctr">
              <a:spcBef>
                <a:spcPct val="20000"/>
              </a:spcBef>
            </a:pPr>
            <a:endParaRPr lang="en-US" sz="3200" b="1" dirty="0">
              <a:latin typeface="Times New Roman" pitchFamily="18" charset="0"/>
              <a:cs typeface="Times New Roman" pitchFamily="18" charset="0"/>
            </a:endParaRPr>
          </a:p>
          <a:p>
            <a:pPr marL="342900" indent="-342900" algn="ctr">
              <a:spcBef>
                <a:spcPct val="20000"/>
              </a:spcBef>
            </a:pPr>
            <a:r>
              <a:rPr lang="en-US" sz="3200" dirty="0">
                <a:latin typeface="Times New Roman" pitchFamily="18" charset="0"/>
                <a:cs typeface="Times New Roman" pitchFamily="18" charset="0"/>
              </a:rPr>
              <a:t>Nonverbal communication is a process of communication through sending and receiving wordless messages. </a:t>
            </a:r>
          </a:p>
          <a:p>
            <a:pPr marL="342900" indent="-342900" algn="ctr">
              <a:spcBef>
                <a:spcPct val="20000"/>
              </a:spcBef>
            </a:pPr>
            <a:endParaRPr lang="en-US" sz="800" dirty="0">
              <a:latin typeface="Ace"/>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fade">
                                      <p:cBhvr>
                                        <p:cTn id="7" dur="2000"/>
                                        <p:tgtEl>
                                          <p:spTgt spid="512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24">
                                            <p:txEl>
                                              <p:pRg st="2" end="2"/>
                                            </p:txEl>
                                          </p:spTgt>
                                        </p:tgtEl>
                                        <p:attrNameLst>
                                          <p:attrName>style.visibility</p:attrName>
                                        </p:attrNameLst>
                                      </p:cBhvr>
                                      <p:to>
                                        <p:strVal val="visible"/>
                                      </p:to>
                                    </p:set>
                                    <p:animEffect transition="in" filter="fade">
                                      <p:cBhvr>
                                        <p:cTn id="10" dur="2000"/>
                                        <p:tgtEl>
                                          <p:spTgt spid="51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76200" y="77450"/>
            <a:ext cx="8915400" cy="1446550"/>
          </a:xfrm>
          <a:prstGeom prst="rect">
            <a:avLst/>
          </a:prstGeom>
          <a:noFill/>
          <a:ln w="9525">
            <a:noFill/>
            <a:miter lim="800000"/>
            <a:headEnd/>
            <a:tailEnd/>
          </a:ln>
        </p:spPr>
        <p:txBody>
          <a:bodyPr wrap="square">
            <a:spAutoFit/>
          </a:bodyPr>
          <a:lstStyle/>
          <a:p>
            <a:pPr algn="ctr"/>
            <a:r>
              <a:rPr lang="en-US" sz="4400" b="1" dirty="0">
                <a:latin typeface="Times New Roman" pitchFamily="18" charset="0"/>
                <a:cs typeface="Times New Roman" pitchFamily="18" charset="0"/>
              </a:rPr>
              <a:t>Importance of Nonverbal Communication</a:t>
            </a:r>
          </a:p>
        </p:txBody>
      </p:sp>
      <p:pic>
        <p:nvPicPr>
          <p:cNvPr id="8195" name="Picture 4" descr="verbal.jpeg"/>
          <p:cNvPicPr>
            <a:picLocks noChangeAspect="1"/>
          </p:cNvPicPr>
          <p:nvPr/>
        </p:nvPicPr>
        <p:blipFill>
          <a:blip r:embed="rId2"/>
          <a:srcRect/>
          <a:stretch>
            <a:fillRect/>
          </a:stretch>
        </p:blipFill>
        <p:spPr bwMode="auto">
          <a:xfrm>
            <a:off x="4343400" y="3562066"/>
            <a:ext cx="4800600" cy="3295934"/>
          </a:xfrm>
          <a:prstGeom prst="rect">
            <a:avLst/>
          </a:prstGeom>
          <a:noFill/>
          <a:ln w="9525">
            <a:noFill/>
            <a:miter lim="800000"/>
            <a:headEnd/>
            <a:tailEnd/>
          </a:ln>
        </p:spPr>
      </p:pic>
      <p:sp>
        <p:nvSpPr>
          <p:cNvPr id="8196" name="Rectangle 2"/>
          <p:cNvSpPr>
            <a:spLocks noChangeArrowheads="1"/>
          </p:cNvSpPr>
          <p:nvPr/>
        </p:nvSpPr>
        <p:spPr bwMode="auto">
          <a:xfrm>
            <a:off x="152400" y="1548348"/>
            <a:ext cx="8991600" cy="3785652"/>
          </a:xfrm>
          <a:prstGeom prst="rect">
            <a:avLst/>
          </a:prstGeom>
          <a:noFill/>
          <a:ln w="9525">
            <a:noFill/>
            <a:miter lim="800000"/>
            <a:headEnd/>
            <a:tailEnd/>
          </a:ln>
        </p:spPr>
        <p:txBody>
          <a:bodyPr wrap="square">
            <a:spAutoFit/>
          </a:bodyPr>
          <a:lstStyle/>
          <a:p>
            <a:r>
              <a:rPr lang="en-US" sz="2800" dirty="0" smtClean="0">
                <a:latin typeface="Times New Roman" pitchFamily="18" charset="0"/>
                <a:cs typeface="Times New Roman" pitchFamily="18" charset="0"/>
              </a:rPr>
              <a:t>Verbal </a:t>
            </a:r>
            <a:r>
              <a:rPr lang="en-US" sz="2800" dirty="0">
                <a:latin typeface="Times New Roman" pitchFamily="18" charset="0"/>
                <a:cs typeface="Times New Roman" pitchFamily="18" charset="0"/>
              </a:rPr>
              <a:t>&amp; nonverbal Communication plays an important role in how people interact with one another. People are using around </a:t>
            </a:r>
            <a:r>
              <a:rPr lang="en-US" sz="2800" b="1" dirty="0">
                <a:latin typeface="Times New Roman" pitchFamily="18" charset="0"/>
                <a:cs typeface="Times New Roman" pitchFamily="18" charset="0"/>
              </a:rPr>
              <a:t>35% verbal communication</a:t>
            </a:r>
            <a:r>
              <a:rPr lang="en-US" sz="2800" dirty="0">
                <a:latin typeface="Times New Roman" pitchFamily="18" charset="0"/>
                <a:cs typeface="Times New Roman" pitchFamily="18" charset="0"/>
              </a:rPr>
              <a:t> and </a:t>
            </a:r>
            <a:r>
              <a:rPr lang="en-US" sz="2800" b="1" dirty="0">
                <a:latin typeface="Times New Roman" pitchFamily="18" charset="0"/>
                <a:cs typeface="Times New Roman" pitchFamily="18" charset="0"/>
              </a:rPr>
              <a:t>65% nonverbal communication</a:t>
            </a:r>
            <a:r>
              <a:rPr lang="en-US" sz="2800" dirty="0">
                <a:latin typeface="Times New Roman" pitchFamily="18" charset="0"/>
                <a:cs typeface="Times New Roman" pitchFamily="18" charset="0"/>
              </a:rPr>
              <a:t> in daily life. Nonverbal communication has also </a:t>
            </a:r>
            <a:r>
              <a:rPr lang="en-US" sz="2800" b="1" dirty="0">
                <a:latin typeface="Times New Roman" pitchFamily="18" charset="0"/>
                <a:cs typeface="Times New Roman" pitchFamily="18" charset="0"/>
              </a:rPr>
              <a:t>cultural </a:t>
            </a:r>
            <a:r>
              <a:rPr lang="en-US" sz="2800" b="1" dirty="0" smtClean="0">
                <a:latin typeface="Times New Roman" pitchFamily="18" charset="0"/>
                <a:cs typeface="Times New Roman" pitchFamily="18" charset="0"/>
              </a:rPr>
              <a:t>meaning</a:t>
            </a:r>
            <a:endParaRPr lang="en-US" sz="2800" dirty="0">
              <a:latin typeface="Times New Roman" pitchFamily="18" charset="0"/>
              <a:cs typeface="Times New Roman" pitchFamily="18" charset="0"/>
            </a:endParaRPr>
          </a:p>
          <a:p>
            <a:endParaRPr lang="en-US" sz="2000" dirty="0">
              <a:latin typeface="Ace"/>
            </a:endParaRPr>
          </a:p>
          <a:p>
            <a:endParaRPr lang="en-US" sz="2000" dirty="0">
              <a:latin typeface="Ace"/>
            </a:endParaRPr>
          </a:p>
          <a:p>
            <a:endParaRPr lang="en-US" sz="2000" dirty="0"/>
          </a:p>
          <a:p>
            <a:endParaRPr lang="en-US" sz="2000" dirty="0"/>
          </a:p>
          <a:p>
            <a:endParaRPr lang="en-US" sz="2000" dirty="0"/>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838200" y="1219200"/>
            <a:ext cx="7459662" cy="3048000"/>
          </a:xfrm>
        </p:spPr>
        <p:txBody>
          <a:bodyPr>
            <a:normAutofit/>
          </a:bodyPr>
          <a:lstStyle/>
          <a:p>
            <a:pPr marL="514350" indent="-514350" eaLnBrk="1" hangingPunct="1"/>
            <a:r>
              <a:rPr lang="en-US" sz="2800" dirty="0" smtClean="0">
                <a:latin typeface="Times New Roman" pitchFamily="18" charset="0"/>
                <a:cs typeface="Times New Roman" pitchFamily="18" charset="0"/>
              </a:rPr>
              <a:t>Maintain eye contact with the audience</a:t>
            </a:r>
          </a:p>
          <a:p>
            <a:pPr marL="514350" indent="-514350" eaLnBrk="1" hangingPunct="1"/>
            <a:r>
              <a:rPr lang="en-US" sz="2800" dirty="0" smtClean="0">
                <a:latin typeface="Times New Roman" pitchFamily="18" charset="0"/>
                <a:cs typeface="Times New Roman" pitchFamily="18" charset="0"/>
              </a:rPr>
              <a:t>Body awareness</a:t>
            </a:r>
          </a:p>
          <a:p>
            <a:pPr marL="514350" indent="-514350" eaLnBrk="1" hangingPunct="1"/>
            <a:r>
              <a:rPr lang="en-US" sz="2800" dirty="0" smtClean="0">
                <a:latin typeface="Times New Roman" pitchFamily="18" charset="0"/>
                <a:cs typeface="Times New Roman" pitchFamily="18" charset="0"/>
              </a:rPr>
              <a:t>Gestures and expressions</a:t>
            </a:r>
          </a:p>
          <a:p>
            <a:pPr marL="514350" indent="-514350" eaLnBrk="1" hangingPunct="1"/>
            <a:r>
              <a:rPr lang="en-US" sz="2800" dirty="0" smtClean="0">
                <a:latin typeface="Times New Roman" pitchFamily="18" charset="0"/>
                <a:cs typeface="Times New Roman" pitchFamily="18" charset="0"/>
              </a:rPr>
              <a:t>Convey one’s thought clearly</a:t>
            </a:r>
          </a:p>
          <a:p>
            <a:pPr marL="514350" indent="-514350" eaLnBrk="1" hangingPunct="1"/>
            <a:r>
              <a:rPr lang="en-US" sz="2800" dirty="0" smtClean="0">
                <a:latin typeface="Times New Roman" pitchFamily="18" charset="0"/>
                <a:cs typeface="Times New Roman" pitchFamily="18" charset="0"/>
              </a:rPr>
              <a:t>Practice effective Communication</a:t>
            </a:r>
          </a:p>
          <a:p>
            <a:pPr marL="514350" indent="-514350" eaLnBrk="1" hangingPunct="1"/>
            <a:endParaRPr lang="en-US" sz="2800" dirty="0" smtClean="0"/>
          </a:p>
          <a:p>
            <a:pPr marL="514350" indent="-514350" eaLnBrk="1" hangingPunct="1"/>
            <a:endParaRPr lang="en-US" sz="2800" dirty="0" smtClean="0"/>
          </a:p>
        </p:txBody>
      </p:sp>
      <p:sp>
        <p:nvSpPr>
          <p:cNvPr id="4" name="Rectangle 3"/>
          <p:cNvSpPr>
            <a:spLocks noChangeArrowheads="1"/>
          </p:cNvSpPr>
          <p:nvPr/>
        </p:nvSpPr>
        <p:spPr bwMode="blackWhite">
          <a:xfrm>
            <a:off x="609600" y="207963"/>
            <a:ext cx="8002588" cy="690562"/>
          </a:xfrm>
          <a:prstGeom prst="rect">
            <a:avLst/>
          </a:prstGeom>
          <a:solidFill>
            <a:schemeClr val="bg1"/>
          </a:solidFill>
          <a:ln w="3175">
            <a:noFill/>
            <a:miter lim="800000"/>
            <a:headEnd/>
            <a:tailEnd/>
          </a:ln>
          <a:effectLst/>
        </p:spPr>
        <p:txBody>
          <a:bodyPr lIns="182880" anchor="ctr"/>
          <a:lstStyle/>
          <a:p>
            <a:pPr algn="ctr" fontAlgn="auto">
              <a:spcBef>
                <a:spcPts val="0"/>
              </a:spcBef>
              <a:spcAft>
                <a:spcPts val="0"/>
              </a:spcAft>
              <a:defRPr/>
            </a:pPr>
            <a:r>
              <a:rPr lang="en-US" sz="2800" b="1" dirty="0" smtClean="0">
                <a:latin typeface="Times New Roman" pitchFamily="18" charset="0"/>
                <a:cs typeface="Times New Roman" pitchFamily="18" charset="0"/>
              </a:rPr>
              <a:t>TIPS TO GOOD COMMUNICATION SKILLS</a:t>
            </a:r>
            <a:r>
              <a:rPr lang="en-US" sz="3200" b="1" dirty="0" smtClean="0">
                <a:latin typeface="Times New Roman" pitchFamily="18" charset="0"/>
                <a:cs typeface="Times New Roman" pitchFamily="18" charset="0"/>
              </a:rPr>
              <a:t> </a:t>
            </a:r>
            <a:endParaRPr lang="en-US" sz="3200" b="1" dirty="0">
              <a:latin typeface="Times New Roman" pitchFamily="18" charset="0"/>
              <a:cs typeface="Times New Roman" pitchFamily="18" charset="0"/>
            </a:endParaRPr>
          </a:p>
        </p:txBody>
      </p:sp>
      <p:pic>
        <p:nvPicPr>
          <p:cNvPr id="22530" name="Picture 2" descr="D:\ADMIN WORKS\Softskills\VAPS\Communication Skills\pictures\iStock_000002328740XSmall.jpg"/>
          <p:cNvPicPr>
            <a:picLocks noChangeAspect="1" noChangeArrowheads="1"/>
          </p:cNvPicPr>
          <p:nvPr/>
        </p:nvPicPr>
        <p:blipFill>
          <a:blip r:embed="rId2"/>
          <a:srcRect/>
          <a:stretch>
            <a:fillRect/>
          </a:stretch>
        </p:blipFill>
        <p:spPr bwMode="auto">
          <a:xfrm>
            <a:off x="4419600" y="3657600"/>
            <a:ext cx="4572000" cy="3031190"/>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ADMIN WORKS\Softskills\VAPS\Communication Skills\pictures\virtual-communication-teams_id735455_size485.jpg"/>
          <p:cNvPicPr>
            <a:picLocks noChangeAspect="1" noChangeArrowheads="1"/>
          </p:cNvPicPr>
          <p:nvPr/>
        </p:nvPicPr>
        <p:blipFill>
          <a:blip r:embed="rId2"/>
          <a:srcRect/>
          <a:stretch>
            <a:fillRect/>
          </a:stretch>
        </p:blipFill>
        <p:spPr bwMode="auto">
          <a:xfrm>
            <a:off x="4267200" y="3268273"/>
            <a:ext cx="4876800" cy="3589727"/>
          </a:xfrm>
          <a:prstGeom prst="rect">
            <a:avLst/>
          </a:prstGeom>
          <a:noFill/>
        </p:spPr>
      </p:pic>
      <p:sp>
        <p:nvSpPr>
          <p:cNvPr id="5122" name="Content Placeholder 2"/>
          <p:cNvSpPr>
            <a:spLocks noGrp="1"/>
          </p:cNvSpPr>
          <p:nvPr>
            <p:ph idx="1"/>
          </p:nvPr>
        </p:nvSpPr>
        <p:spPr>
          <a:xfrm>
            <a:off x="969963" y="1219200"/>
            <a:ext cx="7459662" cy="3733800"/>
          </a:xfrm>
        </p:spPr>
        <p:txBody>
          <a:bodyPr>
            <a:normAutofit/>
          </a:bodyPr>
          <a:lstStyle/>
          <a:p>
            <a:pPr marL="514350" indent="-514350" eaLnBrk="1" hangingPunct="1"/>
            <a:r>
              <a:rPr lang="en-US" sz="2800" dirty="0" smtClean="0">
                <a:latin typeface="Times New Roman" pitchFamily="18" charset="0"/>
                <a:cs typeface="Times New Roman" pitchFamily="18" charset="0"/>
              </a:rPr>
              <a:t>It is two way</a:t>
            </a:r>
          </a:p>
          <a:p>
            <a:pPr marL="514350" indent="-514350" eaLnBrk="1" hangingPunct="1"/>
            <a:r>
              <a:rPr lang="en-US" sz="2800" dirty="0" smtClean="0">
                <a:latin typeface="Times New Roman" pitchFamily="18" charset="0"/>
                <a:cs typeface="Times New Roman" pitchFamily="18" charset="0"/>
              </a:rPr>
              <a:t>It involves active listening</a:t>
            </a:r>
          </a:p>
          <a:p>
            <a:pPr marL="514350" indent="-514350" eaLnBrk="1" hangingPunct="1"/>
            <a:r>
              <a:rPr lang="en-US" sz="2800" dirty="0" smtClean="0">
                <a:latin typeface="Times New Roman" pitchFamily="18" charset="0"/>
                <a:cs typeface="Times New Roman" pitchFamily="18" charset="0"/>
              </a:rPr>
              <a:t>It reflects the accountability of speaker and listener</a:t>
            </a:r>
          </a:p>
          <a:p>
            <a:pPr marL="514350" indent="-514350" eaLnBrk="1" hangingPunct="1"/>
            <a:r>
              <a:rPr lang="en-US" sz="2800" dirty="0" smtClean="0">
                <a:latin typeface="Times New Roman" pitchFamily="18" charset="0"/>
                <a:cs typeface="Times New Roman" pitchFamily="18" charset="0"/>
              </a:rPr>
              <a:t>It utilizes feedback</a:t>
            </a:r>
          </a:p>
          <a:p>
            <a:pPr marL="514350" indent="-514350" eaLnBrk="1" hangingPunct="1"/>
            <a:r>
              <a:rPr lang="en-US" sz="2800" dirty="0" smtClean="0">
                <a:latin typeface="Times New Roman" pitchFamily="18" charset="0"/>
                <a:cs typeface="Times New Roman" pitchFamily="18" charset="0"/>
              </a:rPr>
              <a:t>It is free of stress</a:t>
            </a:r>
          </a:p>
          <a:p>
            <a:pPr marL="514350" indent="-514350" eaLnBrk="1" hangingPunct="1"/>
            <a:r>
              <a:rPr lang="en-US" sz="2800" dirty="0" smtClean="0">
                <a:latin typeface="Times New Roman" pitchFamily="18" charset="0"/>
                <a:cs typeface="Times New Roman" pitchFamily="18" charset="0"/>
              </a:rPr>
              <a:t>It is clear</a:t>
            </a:r>
          </a:p>
          <a:p>
            <a:pPr marL="514350" indent="-514350" eaLnBrk="1" hangingPunct="1"/>
            <a:endParaRPr lang="en-US" sz="2800" dirty="0" smtClean="0"/>
          </a:p>
          <a:p>
            <a:pPr marL="514350" indent="-514350" eaLnBrk="1" hangingPunct="1"/>
            <a:endParaRPr lang="en-US" sz="2800" dirty="0" smtClean="0"/>
          </a:p>
        </p:txBody>
      </p:sp>
      <p:sp>
        <p:nvSpPr>
          <p:cNvPr id="4" name="Rectangle 3"/>
          <p:cNvSpPr>
            <a:spLocks noChangeArrowheads="1"/>
          </p:cNvSpPr>
          <p:nvPr/>
        </p:nvSpPr>
        <p:spPr bwMode="blackWhite">
          <a:xfrm>
            <a:off x="609600" y="207963"/>
            <a:ext cx="8002588" cy="690562"/>
          </a:xfrm>
          <a:prstGeom prst="rect">
            <a:avLst/>
          </a:prstGeom>
          <a:solidFill>
            <a:schemeClr val="bg1"/>
          </a:solidFill>
          <a:ln w="3175">
            <a:noFill/>
            <a:miter lim="800000"/>
            <a:headEnd/>
            <a:tailEnd/>
          </a:ln>
          <a:effectLst/>
        </p:spPr>
        <p:txBody>
          <a:bodyPr lIns="182880" anchor="ctr"/>
          <a:lstStyle/>
          <a:p>
            <a:pPr algn="ctr" fontAlgn="auto">
              <a:spcBef>
                <a:spcPts val="0"/>
              </a:spcBef>
              <a:spcAft>
                <a:spcPts val="0"/>
              </a:spcAft>
              <a:defRPr/>
            </a:pPr>
            <a:r>
              <a:rPr lang="en-US" sz="2800" b="1" dirty="0" smtClean="0">
                <a:latin typeface="Times New Roman" pitchFamily="18" charset="0"/>
                <a:cs typeface="Times New Roman" pitchFamily="18" charset="0"/>
              </a:rPr>
              <a:t>EFFECTIVE COMMUNICATION…</a:t>
            </a:r>
            <a:r>
              <a:rPr lang="en-US" sz="3200" b="1" dirty="0" smtClean="0">
                <a:latin typeface="Times New Roman" pitchFamily="18" charset="0"/>
                <a:cs typeface="Times New Roman" pitchFamily="18" charset="0"/>
              </a:rPr>
              <a:t> </a:t>
            </a:r>
            <a:endParaRPr lang="en-US" sz="3200" b="1" dirty="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ADMIN WORKS\Softskills\VAPS\Communication Skills\pictures\virtual-communication-teams_id735455_size485.jpg"/>
          <p:cNvPicPr>
            <a:picLocks noChangeAspect="1" noChangeArrowheads="1"/>
          </p:cNvPicPr>
          <p:nvPr/>
        </p:nvPicPr>
        <p:blipFill>
          <a:blip r:embed="rId2"/>
          <a:srcRect/>
          <a:stretch>
            <a:fillRect/>
          </a:stretch>
        </p:blipFill>
        <p:spPr bwMode="auto">
          <a:xfrm>
            <a:off x="4267200" y="3268273"/>
            <a:ext cx="4876800" cy="3589727"/>
          </a:xfrm>
          <a:prstGeom prst="rect">
            <a:avLst/>
          </a:prstGeom>
          <a:noFill/>
        </p:spPr>
      </p:pic>
      <p:sp>
        <p:nvSpPr>
          <p:cNvPr id="5122" name="Content Placeholder 2"/>
          <p:cNvSpPr>
            <a:spLocks noGrp="1"/>
          </p:cNvSpPr>
          <p:nvPr>
            <p:ph idx="1"/>
          </p:nvPr>
        </p:nvSpPr>
        <p:spPr>
          <a:xfrm>
            <a:off x="969963" y="1219200"/>
            <a:ext cx="7459662" cy="3733800"/>
          </a:xfrm>
        </p:spPr>
        <p:txBody>
          <a:bodyPr>
            <a:normAutofit/>
          </a:bodyPr>
          <a:lstStyle/>
          <a:p>
            <a:pPr marL="514350" indent="-514350" eaLnBrk="1" hangingPunct="1"/>
            <a:r>
              <a:rPr lang="en-US" sz="2800" dirty="0" smtClean="0">
                <a:latin typeface="Times New Roman" pitchFamily="18" charset="0"/>
                <a:cs typeface="Times New Roman" pitchFamily="18" charset="0"/>
              </a:rPr>
              <a:t>It is two way</a:t>
            </a:r>
          </a:p>
          <a:p>
            <a:pPr marL="514350" indent="-514350" eaLnBrk="1" hangingPunct="1"/>
            <a:r>
              <a:rPr lang="en-US" sz="2800" dirty="0" smtClean="0">
                <a:latin typeface="Times New Roman" pitchFamily="18" charset="0"/>
                <a:cs typeface="Times New Roman" pitchFamily="18" charset="0"/>
              </a:rPr>
              <a:t>It involves active listening</a:t>
            </a:r>
          </a:p>
          <a:p>
            <a:pPr marL="514350" indent="-514350" eaLnBrk="1" hangingPunct="1"/>
            <a:r>
              <a:rPr lang="en-US" sz="2800" dirty="0" smtClean="0">
                <a:latin typeface="Times New Roman" pitchFamily="18" charset="0"/>
                <a:cs typeface="Times New Roman" pitchFamily="18" charset="0"/>
              </a:rPr>
              <a:t>It reflects the accountability of speaker and listener</a:t>
            </a:r>
          </a:p>
          <a:p>
            <a:pPr marL="514350" indent="-514350" eaLnBrk="1" hangingPunct="1"/>
            <a:r>
              <a:rPr lang="en-US" sz="2800" dirty="0" smtClean="0">
                <a:latin typeface="Times New Roman" pitchFamily="18" charset="0"/>
                <a:cs typeface="Times New Roman" pitchFamily="18" charset="0"/>
              </a:rPr>
              <a:t>It utilizes feedback</a:t>
            </a:r>
          </a:p>
          <a:p>
            <a:pPr marL="514350" indent="-514350" eaLnBrk="1" hangingPunct="1"/>
            <a:r>
              <a:rPr lang="en-US" sz="2800" dirty="0" smtClean="0">
                <a:latin typeface="Times New Roman" pitchFamily="18" charset="0"/>
                <a:cs typeface="Times New Roman" pitchFamily="18" charset="0"/>
              </a:rPr>
              <a:t>It is free of stress</a:t>
            </a:r>
          </a:p>
          <a:p>
            <a:pPr marL="514350" indent="-514350" eaLnBrk="1" hangingPunct="1"/>
            <a:r>
              <a:rPr lang="en-US" sz="2800" dirty="0" smtClean="0">
                <a:latin typeface="Times New Roman" pitchFamily="18" charset="0"/>
                <a:cs typeface="Times New Roman" pitchFamily="18" charset="0"/>
              </a:rPr>
              <a:t>It is clear</a:t>
            </a:r>
          </a:p>
          <a:p>
            <a:pPr marL="514350" indent="-514350" eaLnBrk="1" hangingPunct="1"/>
            <a:endParaRPr lang="en-US" sz="2800" dirty="0" smtClean="0"/>
          </a:p>
          <a:p>
            <a:pPr marL="514350" indent="-514350" eaLnBrk="1" hangingPunct="1"/>
            <a:endParaRPr lang="en-US" sz="2800" dirty="0" smtClean="0"/>
          </a:p>
        </p:txBody>
      </p:sp>
      <p:sp>
        <p:nvSpPr>
          <p:cNvPr id="4" name="Rectangle 3"/>
          <p:cNvSpPr>
            <a:spLocks noChangeArrowheads="1"/>
          </p:cNvSpPr>
          <p:nvPr/>
        </p:nvSpPr>
        <p:spPr bwMode="blackWhite">
          <a:xfrm>
            <a:off x="609600" y="300038"/>
            <a:ext cx="8002588" cy="690562"/>
          </a:xfrm>
          <a:prstGeom prst="rect">
            <a:avLst/>
          </a:prstGeom>
          <a:solidFill>
            <a:schemeClr val="bg1"/>
          </a:solidFill>
          <a:ln w="3175">
            <a:noFill/>
            <a:miter lim="800000"/>
            <a:headEnd/>
            <a:tailEnd/>
          </a:ln>
          <a:effectLst/>
        </p:spPr>
        <p:txBody>
          <a:bodyPr lIns="182880" anchor="ctr"/>
          <a:lstStyle/>
          <a:p>
            <a:pPr algn="ctr" fontAlgn="auto">
              <a:spcBef>
                <a:spcPts val="0"/>
              </a:spcBef>
              <a:spcAft>
                <a:spcPts val="0"/>
              </a:spcAft>
              <a:defRPr/>
            </a:pPr>
            <a:r>
              <a:rPr lang="en-US" sz="2800" b="1" dirty="0" smtClean="0">
                <a:latin typeface="Times New Roman" pitchFamily="18" charset="0"/>
                <a:cs typeface="Times New Roman" pitchFamily="18" charset="0"/>
              </a:rPr>
              <a:t>EFFECTIVE COMMUNICATION…</a:t>
            </a:r>
            <a:r>
              <a:rPr lang="en-US" sz="3200" b="1" dirty="0" smtClean="0">
                <a:latin typeface="Times New Roman" pitchFamily="18" charset="0"/>
                <a:cs typeface="Times New Roman" pitchFamily="18" charset="0"/>
              </a:rPr>
              <a:t> </a:t>
            </a:r>
            <a:endParaRPr lang="en-US" sz="3200" b="1" dirty="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pPr algn="ctr"/>
            <a:r>
              <a:rPr lang="en-US" sz="4900" b="1" dirty="0">
                <a:solidFill>
                  <a:schemeClr val="tx1"/>
                </a:solidFill>
                <a:effectLst/>
                <a:latin typeface="Times New Roman" pitchFamily="18" charset="0"/>
                <a:cs typeface="Times New Roman" pitchFamily="18" charset="0"/>
              </a:rPr>
              <a:t>Etiquette Basics</a:t>
            </a:r>
            <a:r>
              <a:rPr lang="en-US" b="1" dirty="0">
                <a:solidFill>
                  <a:schemeClr val="tx1"/>
                </a:solidFill>
                <a:effectLst/>
                <a:latin typeface="Times New Roman" pitchFamily="18" charset="0"/>
                <a:cs typeface="Times New Roman" pitchFamily="18" charset="0"/>
              </a:rPr>
              <a:t/>
            </a:r>
            <a:br>
              <a:rPr lang="en-US" b="1" dirty="0">
                <a:solidFill>
                  <a:schemeClr val="tx1"/>
                </a:solidFill>
                <a:effectLst/>
                <a:latin typeface="Times New Roman" pitchFamily="18" charset="0"/>
                <a:cs typeface="Times New Roman" pitchFamily="18" charset="0"/>
              </a:rPr>
            </a:br>
            <a:r>
              <a:rPr lang="en-US" sz="3600" b="0" dirty="0">
                <a:solidFill>
                  <a:schemeClr val="tx1"/>
                </a:solidFill>
                <a:effectLst/>
                <a:latin typeface="Times New Roman" pitchFamily="18" charset="0"/>
                <a:cs typeface="Times New Roman" pitchFamily="18" charset="0"/>
              </a:rPr>
              <a:t>Creating a positive image</a:t>
            </a:r>
          </a:p>
        </p:txBody>
      </p:sp>
      <p:sp>
        <p:nvSpPr>
          <p:cNvPr id="39939" name="Rectangle 3"/>
          <p:cNvSpPr>
            <a:spLocks noGrp="1" noChangeArrowheads="1"/>
          </p:cNvSpPr>
          <p:nvPr>
            <p:ph type="body" idx="1"/>
          </p:nvPr>
        </p:nvSpPr>
        <p:spPr>
          <a:xfrm>
            <a:off x="381000" y="1524000"/>
            <a:ext cx="8610600" cy="4724400"/>
          </a:xfrm>
        </p:spPr>
        <p:txBody>
          <a:bodyPr>
            <a:noAutofit/>
          </a:bodyPr>
          <a:lstStyle/>
          <a:p>
            <a:pPr>
              <a:lnSpc>
                <a:spcPct val="90000"/>
              </a:lnSpc>
            </a:pPr>
            <a:r>
              <a:rPr lang="en-US" sz="3200" b="1" i="1" dirty="0">
                <a:latin typeface="Times New Roman" pitchFamily="18" charset="0"/>
                <a:cs typeface="Times New Roman" pitchFamily="18" charset="0"/>
              </a:rPr>
              <a:t>Behavior:</a:t>
            </a:r>
          </a:p>
          <a:p>
            <a:pPr lvl="1">
              <a:lnSpc>
                <a:spcPct val="90000"/>
              </a:lnSpc>
              <a:buFontTx/>
              <a:buChar char="•"/>
            </a:pPr>
            <a:r>
              <a:rPr lang="en-US" sz="2800" dirty="0">
                <a:latin typeface="Times New Roman" pitchFamily="18" charset="0"/>
                <a:cs typeface="Times New Roman" pitchFamily="18" charset="0"/>
              </a:rPr>
              <a:t>Exhibit a positive attitude and pleasant demeanor</a:t>
            </a:r>
          </a:p>
          <a:p>
            <a:pPr lvl="1">
              <a:lnSpc>
                <a:spcPct val="90000"/>
              </a:lnSpc>
              <a:buFontTx/>
              <a:buChar char="•"/>
            </a:pPr>
            <a:r>
              <a:rPr lang="en-US" sz="2800" dirty="0">
                <a:latin typeface="Times New Roman" pitchFamily="18" charset="0"/>
                <a:cs typeface="Times New Roman" pitchFamily="18" charset="0"/>
              </a:rPr>
              <a:t>Use a firm handshake</a:t>
            </a:r>
          </a:p>
          <a:p>
            <a:pPr lvl="1">
              <a:lnSpc>
                <a:spcPct val="90000"/>
              </a:lnSpc>
              <a:buFontTx/>
              <a:buChar char="•"/>
            </a:pPr>
            <a:r>
              <a:rPr lang="en-US" sz="2800" dirty="0">
                <a:latin typeface="Times New Roman" pitchFamily="18" charset="0"/>
                <a:cs typeface="Times New Roman" pitchFamily="18" charset="0"/>
              </a:rPr>
              <a:t>Maintain good eye contact </a:t>
            </a:r>
          </a:p>
          <a:p>
            <a:pPr lvl="1">
              <a:lnSpc>
                <a:spcPct val="90000"/>
              </a:lnSpc>
              <a:buFontTx/>
              <a:buChar char="•"/>
            </a:pPr>
            <a:r>
              <a:rPr lang="en-US" sz="2800" dirty="0">
                <a:latin typeface="Times New Roman" pitchFamily="18" charset="0"/>
                <a:cs typeface="Times New Roman" pitchFamily="18" charset="0"/>
              </a:rPr>
              <a:t>Appropriate introductions – introduce someone by their title and last name (Ms. Mrs. Mr. Dr. Smith), unless otherwise specified</a:t>
            </a:r>
          </a:p>
          <a:p>
            <a:pPr lvl="1">
              <a:lnSpc>
                <a:spcPct val="90000"/>
              </a:lnSpc>
              <a:buFontTx/>
              <a:buChar char="•"/>
            </a:pPr>
            <a:r>
              <a:rPr lang="en-US" sz="2800" dirty="0">
                <a:latin typeface="Times New Roman" pitchFamily="18" charset="0"/>
                <a:cs typeface="Times New Roman" pitchFamily="18" charset="0"/>
              </a:rPr>
              <a:t>Rise when you are introducing someone or you are being introduced</a:t>
            </a:r>
          </a:p>
          <a:p>
            <a:pPr lvl="1">
              <a:lnSpc>
                <a:spcPct val="90000"/>
              </a:lnSpc>
              <a:buFontTx/>
              <a:buChar char="•"/>
            </a:pPr>
            <a:r>
              <a:rPr lang="en-US" sz="2800" dirty="0">
                <a:latin typeface="Times New Roman" pitchFamily="18" charset="0"/>
                <a:cs typeface="Times New Roman" pitchFamily="18" charset="0"/>
              </a:rPr>
              <a:t>Nonverbal communication is important</a:t>
            </a:r>
          </a:p>
          <a:p>
            <a:pPr lvl="1">
              <a:lnSpc>
                <a:spcPct val="90000"/>
              </a:lnSpc>
              <a:buFontTx/>
              <a:buChar char="•"/>
            </a:pPr>
            <a:r>
              <a:rPr lang="en-US" sz="2800" dirty="0">
                <a:latin typeface="Times New Roman" pitchFamily="18" charset="0"/>
                <a:cs typeface="Times New Roman" pitchFamily="18" charset="0"/>
              </a:rPr>
              <a:t>Show common respect and consideration for others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1000" fill="hold"/>
                                        <p:tgtEl>
                                          <p:spTgt spid="39938"/>
                                        </p:tgtEl>
                                        <p:attrNameLst>
                                          <p:attrName>ppt_x</p:attrName>
                                        </p:attrNameLst>
                                      </p:cBhvr>
                                      <p:tavLst>
                                        <p:tav tm="0">
                                          <p:val>
                                            <p:strVal val="#ppt_x-.2"/>
                                          </p:val>
                                        </p:tav>
                                        <p:tav tm="100000">
                                          <p:val>
                                            <p:strVal val="#ppt_x"/>
                                          </p:val>
                                        </p:tav>
                                      </p:tavLst>
                                    </p:anim>
                                    <p:anim calcmode="lin" valueType="num">
                                      <p:cBhvr>
                                        <p:cTn id="8" dur="1000" fill="hold"/>
                                        <p:tgtEl>
                                          <p:spTgt spid="399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993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9939">
                                            <p:txEl>
                                              <p:pRg st="0" end="0"/>
                                            </p:txEl>
                                          </p:spTgt>
                                        </p:tgtEl>
                                        <p:attrNameLst>
                                          <p:attrName>style.visibility</p:attrName>
                                        </p:attrNameLst>
                                      </p:cBhvr>
                                      <p:to>
                                        <p:strVal val="visible"/>
                                      </p:to>
                                    </p:set>
                                    <p:animEffect transition="in" filter="fade">
                                      <p:cBhvr>
                                        <p:cTn id="14" dur="500"/>
                                        <p:tgtEl>
                                          <p:spTgt spid="39939">
                                            <p:txEl>
                                              <p:pRg st="0" end="0"/>
                                            </p:txEl>
                                          </p:spTgt>
                                        </p:tgtEl>
                                      </p:cBhvr>
                                    </p:animEffect>
                                    <p:anim calcmode="lin" valueType="num">
                                      <p:cBhvr>
                                        <p:cTn id="15"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9939">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9939">
                                            <p:txEl>
                                              <p:pRg st="1" end="1"/>
                                            </p:txEl>
                                          </p:spTgt>
                                        </p:tgtEl>
                                        <p:attrNameLst>
                                          <p:attrName>style.visibility</p:attrName>
                                        </p:attrNameLst>
                                      </p:cBhvr>
                                      <p:to>
                                        <p:strVal val="visible"/>
                                      </p:to>
                                    </p:set>
                                    <p:animEffect transition="in" filter="fade">
                                      <p:cBhvr>
                                        <p:cTn id="19" dur="500"/>
                                        <p:tgtEl>
                                          <p:spTgt spid="39939">
                                            <p:txEl>
                                              <p:pRg st="1" end="1"/>
                                            </p:txEl>
                                          </p:spTgt>
                                        </p:tgtEl>
                                      </p:cBhvr>
                                    </p:animEffect>
                                    <p:anim calcmode="lin" valueType="num">
                                      <p:cBhvr>
                                        <p:cTn id="20"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9939">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9939">
                                            <p:txEl>
                                              <p:pRg st="2" end="2"/>
                                            </p:txEl>
                                          </p:spTgt>
                                        </p:tgtEl>
                                        <p:attrNameLst>
                                          <p:attrName>style.visibility</p:attrName>
                                        </p:attrNameLst>
                                      </p:cBhvr>
                                      <p:to>
                                        <p:strVal val="visible"/>
                                      </p:to>
                                    </p:set>
                                    <p:animEffect transition="in" filter="fade">
                                      <p:cBhvr>
                                        <p:cTn id="24" dur="500"/>
                                        <p:tgtEl>
                                          <p:spTgt spid="39939">
                                            <p:txEl>
                                              <p:pRg st="2" end="2"/>
                                            </p:txEl>
                                          </p:spTgt>
                                        </p:tgtEl>
                                      </p:cBhvr>
                                    </p:animEffect>
                                    <p:anim calcmode="lin" valueType="num">
                                      <p:cBhvr>
                                        <p:cTn id="25"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9939">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9939">
                                            <p:txEl>
                                              <p:pRg st="3" end="3"/>
                                            </p:txEl>
                                          </p:spTgt>
                                        </p:tgtEl>
                                        <p:attrNameLst>
                                          <p:attrName>style.visibility</p:attrName>
                                        </p:attrNameLst>
                                      </p:cBhvr>
                                      <p:to>
                                        <p:strVal val="visible"/>
                                      </p:to>
                                    </p:set>
                                    <p:animEffect transition="in" filter="fade">
                                      <p:cBhvr>
                                        <p:cTn id="29" dur="500"/>
                                        <p:tgtEl>
                                          <p:spTgt spid="39939">
                                            <p:txEl>
                                              <p:pRg st="3" end="3"/>
                                            </p:txEl>
                                          </p:spTgt>
                                        </p:tgtEl>
                                      </p:cBhvr>
                                    </p:animEffect>
                                    <p:anim calcmode="lin" valueType="num">
                                      <p:cBhvr>
                                        <p:cTn id="30" dur="5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9939">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39939">
                                            <p:txEl>
                                              <p:pRg st="4" end="4"/>
                                            </p:txEl>
                                          </p:spTgt>
                                        </p:tgtEl>
                                        <p:attrNameLst>
                                          <p:attrName>style.visibility</p:attrName>
                                        </p:attrNameLst>
                                      </p:cBhvr>
                                      <p:to>
                                        <p:strVal val="visible"/>
                                      </p:to>
                                    </p:set>
                                    <p:animEffect transition="in" filter="fade">
                                      <p:cBhvr>
                                        <p:cTn id="34" dur="500"/>
                                        <p:tgtEl>
                                          <p:spTgt spid="39939">
                                            <p:txEl>
                                              <p:pRg st="4" end="4"/>
                                            </p:txEl>
                                          </p:spTgt>
                                        </p:tgtEl>
                                      </p:cBhvr>
                                    </p:animEffect>
                                    <p:anim calcmode="lin" valueType="num">
                                      <p:cBhvr>
                                        <p:cTn id="35" dur="5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9939">
                                            <p:txEl>
                                              <p:pRg st="4" end="4"/>
                                            </p:txEl>
                                          </p:spTgt>
                                        </p:tgtEl>
                                        <p:attrNameLst>
                                          <p:attrName>ppt_y</p:attrName>
                                        </p:attrNameLst>
                                      </p:cBhvr>
                                      <p:tavLst>
                                        <p:tav tm="0">
                                          <p:val>
                                            <p:strVal val="#ppt_y+.05"/>
                                          </p:val>
                                        </p:tav>
                                        <p:tav tm="100000">
                                          <p:val>
                                            <p:strVal val="#ppt_y"/>
                                          </p:val>
                                        </p:tav>
                                      </p:tavLst>
                                    </p:anim>
                                  </p:childTnLst>
                                </p:cTn>
                              </p:par>
                              <p:par>
                                <p:cTn id="37" presetID="44" presetClass="entr" presetSubtype="0" fill="hold" grpId="0" nodeType="withEffect">
                                  <p:stCondLst>
                                    <p:cond delay="0"/>
                                  </p:stCondLst>
                                  <p:childTnLst>
                                    <p:set>
                                      <p:cBhvr>
                                        <p:cTn id="38" dur="1" fill="hold">
                                          <p:stCondLst>
                                            <p:cond delay="0"/>
                                          </p:stCondLst>
                                        </p:cTn>
                                        <p:tgtEl>
                                          <p:spTgt spid="39939">
                                            <p:txEl>
                                              <p:pRg st="5" end="5"/>
                                            </p:txEl>
                                          </p:spTgt>
                                        </p:tgtEl>
                                        <p:attrNameLst>
                                          <p:attrName>style.visibility</p:attrName>
                                        </p:attrNameLst>
                                      </p:cBhvr>
                                      <p:to>
                                        <p:strVal val="visible"/>
                                      </p:to>
                                    </p:set>
                                    <p:animEffect transition="in" filter="fade">
                                      <p:cBhvr>
                                        <p:cTn id="39" dur="500"/>
                                        <p:tgtEl>
                                          <p:spTgt spid="39939">
                                            <p:txEl>
                                              <p:pRg st="5" end="5"/>
                                            </p:txEl>
                                          </p:spTgt>
                                        </p:tgtEl>
                                      </p:cBhvr>
                                    </p:animEffect>
                                    <p:anim calcmode="lin" valueType="num">
                                      <p:cBhvr>
                                        <p:cTn id="40" dur="500" fill="hold"/>
                                        <p:tgtEl>
                                          <p:spTgt spid="39939">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39939">
                                            <p:txEl>
                                              <p:pRg st="5" end="5"/>
                                            </p:txEl>
                                          </p:spTgt>
                                        </p:tgtEl>
                                        <p:attrNameLst>
                                          <p:attrName>ppt_y</p:attrName>
                                        </p:attrNameLst>
                                      </p:cBhvr>
                                      <p:tavLst>
                                        <p:tav tm="0">
                                          <p:val>
                                            <p:strVal val="#ppt_y+.05"/>
                                          </p:val>
                                        </p:tav>
                                        <p:tav tm="100000">
                                          <p:val>
                                            <p:strVal val="#ppt_y"/>
                                          </p:val>
                                        </p:tav>
                                      </p:tavLst>
                                    </p:anim>
                                  </p:childTnLst>
                                </p:cTn>
                              </p:par>
                              <p:par>
                                <p:cTn id="42" presetID="44" presetClass="entr" presetSubtype="0" fill="hold" grpId="0" nodeType="withEffect">
                                  <p:stCondLst>
                                    <p:cond delay="0"/>
                                  </p:stCondLst>
                                  <p:childTnLst>
                                    <p:set>
                                      <p:cBhvr>
                                        <p:cTn id="43" dur="1" fill="hold">
                                          <p:stCondLst>
                                            <p:cond delay="0"/>
                                          </p:stCondLst>
                                        </p:cTn>
                                        <p:tgtEl>
                                          <p:spTgt spid="39939">
                                            <p:txEl>
                                              <p:pRg st="6" end="6"/>
                                            </p:txEl>
                                          </p:spTgt>
                                        </p:tgtEl>
                                        <p:attrNameLst>
                                          <p:attrName>style.visibility</p:attrName>
                                        </p:attrNameLst>
                                      </p:cBhvr>
                                      <p:to>
                                        <p:strVal val="visible"/>
                                      </p:to>
                                    </p:set>
                                    <p:animEffect transition="in" filter="fade">
                                      <p:cBhvr>
                                        <p:cTn id="44" dur="500"/>
                                        <p:tgtEl>
                                          <p:spTgt spid="39939">
                                            <p:txEl>
                                              <p:pRg st="6" end="6"/>
                                            </p:txEl>
                                          </p:spTgt>
                                        </p:tgtEl>
                                      </p:cBhvr>
                                    </p:animEffect>
                                    <p:anim calcmode="lin" valueType="num">
                                      <p:cBhvr>
                                        <p:cTn id="45" dur="500" fill="hold"/>
                                        <p:tgtEl>
                                          <p:spTgt spid="39939">
                                            <p:txEl>
                                              <p:pRg st="6" end="6"/>
                                            </p:txEl>
                                          </p:spTgt>
                                        </p:tgtEl>
                                        <p:attrNameLst>
                                          <p:attrName>ppt_x</p:attrName>
                                        </p:attrNameLst>
                                      </p:cBhvr>
                                      <p:tavLst>
                                        <p:tav tm="0">
                                          <p:val>
                                            <p:strVal val="#ppt_x"/>
                                          </p:val>
                                        </p:tav>
                                        <p:tav tm="100000">
                                          <p:val>
                                            <p:strVal val="#ppt_x"/>
                                          </p:val>
                                        </p:tav>
                                      </p:tavLst>
                                    </p:anim>
                                    <p:anim calcmode="lin" valueType="num">
                                      <p:cBhvr>
                                        <p:cTn id="46" dur="500" fill="hold"/>
                                        <p:tgtEl>
                                          <p:spTgt spid="39939">
                                            <p:txEl>
                                              <p:pRg st="6" end="6"/>
                                            </p:txEl>
                                          </p:spTgt>
                                        </p:tgtEl>
                                        <p:attrNameLst>
                                          <p:attrName>ppt_y</p:attrName>
                                        </p:attrNameLst>
                                      </p:cBhvr>
                                      <p:tavLst>
                                        <p:tav tm="0">
                                          <p:val>
                                            <p:strVal val="#ppt_y+.05"/>
                                          </p:val>
                                        </p:tav>
                                        <p:tav tm="100000">
                                          <p:val>
                                            <p:strVal val="#ppt_y"/>
                                          </p:val>
                                        </p:tav>
                                      </p:tavLst>
                                    </p:anim>
                                  </p:childTnLst>
                                </p:cTn>
                              </p:par>
                              <p:par>
                                <p:cTn id="47" presetID="44" presetClass="entr" presetSubtype="0" fill="hold" grpId="0" nodeType="withEffect">
                                  <p:stCondLst>
                                    <p:cond delay="0"/>
                                  </p:stCondLst>
                                  <p:childTnLst>
                                    <p:set>
                                      <p:cBhvr>
                                        <p:cTn id="48" dur="1" fill="hold">
                                          <p:stCondLst>
                                            <p:cond delay="0"/>
                                          </p:stCondLst>
                                        </p:cTn>
                                        <p:tgtEl>
                                          <p:spTgt spid="39939">
                                            <p:txEl>
                                              <p:pRg st="7" end="7"/>
                                            </p:txEl>
                                          </p:spTgt>
                                        </p:tgtEl>
                                        <p:attrNameLst>
                                          <p:attrName>style.visibility</p:attrName>
                                        </p:attrNameLst>
                                      </p:cBhvr>
                                      <p:to>
                                        <p:strVal val="visible"/>
                                      </p:to>
                                    </p:set>
                                    <p:animEffect transition="in" filter="fade">
                                      <p:cBhvr>
                                        <p:cTn id="49" dur="500"/>
                                        <p:tgtEl>
                                          <p:spTgt spid="39939">
                                            <p:txEl>
                                              <p:pRg st="7" end="7"/>
                                            </p:txEl>
                                          </p:spTgt>
                                        </p:tgtEl>
                                      </p:cBhvr>
                                    </p:animEffect>
                                    <p:anim calcmode="lin" valueType="num">
                                      <p:cBhvr>
                                        <p:cTn id="50" dur="500" fill="hold"/>
                                        <p:tgtEl>
                                          <p:spTgt spid="39939">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39939">
                                            <p:txEl>
                                              <p:pRg st="7" end="7"/>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1066800" y="1524000"/>
            <a:ext cx="6096000" cy="2590800"/>
          </a:xfrm>
        </p:spPr>
        <p:txBody>
          <a:bodyPr>
            <a:normAutofit/>
          </a:bodyPr>
          <a:lstStyle/>
          <a:p>
            <a:pPr>
              <a:spcAft>
                <a:spcPts val="1800"/>
              </a:spcAft>
            </a:pPr>
            <a:r>
              <a:rPr lang="en-US" sz="2800" b="1" dirty="0" smtClean="0">
                <a:latin typeface="Times New Roman" pitchFamily="18" charset="0"/>
                <a:cs typeface="Times New Roman" pitchFamily="18" charset="0"/>
              </a:rPr>
              <a:t>GROOMING</a:t>
            </a:r>
          </a:p>
          <a:p>
            <a:pPr>
              <a:spcAft>
                <a:spcPts val="1800"/>
              </a:spcAft>
            </a:pPr>
            <a:r>
              <a:rPr lang="en-US" sz="2800" b="1" dirty="0" smtClean="0">
                <a:latin typeface="Times New Roman" pitchFamily="18" charset="0"/>
                <a:cs typeface="Times New Roman" pitchFamily="18" charset="0"/>
              </a:rPr>
              <a:t>BODY LANGUAGE</a:t>
            </a:r>
          </a:p>
          <a:p>
            <a:pPr>
              <a:spcAft>
                <a:spcPts val="1800"/>
              </a:spcAft>
            </a:pPr>
            <a:r>
              <a:rPr lang="en-US" sz="2800" b="1" dirty="0" smtClean="0">
                <a:latin typeface="Times New Roman" pitchFamily="18" charset="0"/>
                <a:cs typeface="Times New Roman" pitchFamily="18" charset="0"/>
              </a:rPr>
              <a:t>PROFESSIONAL ETIQUETTE</a:t>
            </a:r>
            <a:endParaRPr lang="en-IN" sz="2800" b="1" dirty="0" smtClean="0">
              <a:latin typeface="Times New Roman" pitchFamily="18" charset="0"/>
              <a:cs typeface="Times New Roman" pitchFamily="18" charset="0"/>
            </a:endParaRPr>
          </a:p>
        </p:txBody>
      </p:sp>
      <p:sp>
        <p:nvSpPr>
          <p:cNvPr id="3074" name="Title 1"/>
          <p:cNvSpPr>
            <a:spLocks noGrp="1"/>
          </p:cNvSpPr>
          <p:nvPr>
            <p:ph type="title"/>
          </p:nvPr>
        </p:nvSpPr>
        <p:spPr>
          <a:xfrm>
            <a:off x="457200" y="304800"/>
            <a:ext cx="8229600" cy="838200"/>
          </a:xfrm>
        </p:spPr>
        <p:txBody>
          <a:bodyPr/>
          <a:lstStyle/>
          <a:p>
            <a:pPr algn="ctr" eaLnBrk="1" hangingPunct="1"/>
            <a:r>
              <a:rPr lang="en-US" b="1" dirty="0" smtClean="0">
                <a:latin typeface="Times New Roman" pitchFamily="18" charset="0"/>
                <a:cs typeface="Times New Roman" pitchFamily="18" charset="0"/>
              </a:rPr>
              <a:t>AGENDA</a:t>
            </a:r>
            <a:endParaRPr lang="en-US" dirty="0" smtClean="0">
              <a:latin typeface="Times New Roman" pitchFamily="18" charset="0"/>
              <a:cs typeface="Times New Roman" pitchFamily="18" charset="0"/>
            </a:endParaRPr>
          </a:p>
        </p:txBody>
      </p:sp>
      <p:pic>
        <p:nvPicPr>
          <p:cNvPr id="7169" name="Picture 1" descr="D:\ADMIN WORKS\Softskills\VAPS\Communication Skills\pictures\timthumb.jpg"/>
          <p:cNvPicPr>
            <a:picLocks noChangeAspect="1" noChangeArrowheads="1"/>
          </p:cNvPicPr>
          <p:nvPr/>
        </p:nvPicPr>
        <p:blipFill>
          <a:blip r:embed="rId2"/>
          <a:srcRect/>
          <a:stretch>
            <a:fillRect/>
          </a:stretch>
        </p:blipFill>
        <p:spPr bwMode="auto">
          <a:xfrm>
            <a:off x="5791200" y="3581400"/>
            <a:ext cx="3276600" cy="3276600"/>
          </a:xfrm>
          <a:prstGeom prst="rect">
            <a:avLst/>
          </a:prstGeom>
          <a:noFill/>
        </p:spPr>
      </p:pic>
    </p:spTree>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229600" cy="944562"/>
          </a:xfrm>
        </p:spPr>
        <p:txBody>
          <a:bodyPr>
            <a:normAutofit/>
          </a:bodyPr>
          <a:lstStyle/>
          <a:p>
            <a:pPr algn="ctr"/>
            <a:r>
              <a:rPr lang="en-US" sz="4400" b="1" dirty="0">
                <a:solidFill>
                  <a:schemeClr val="tx1"/>
                </a:solidFill>
                <a:effectLst/>
                <a:latin typeface="Times New Roman" pitchFamily="18" charset="0"/>
                <a:cs typeface="Times New Roman" pitchFamily="18" charset="0"/>
              </a:rPr>
              <a:t>Professional Appearance</a:t>
            </a:r>
          </a:p>
        </p:txBody>
      </p:sp>
      <p:sp>
        <p:nvSpPr>
          <p:cNvPr id="41987" name="Rectangle 3"/>
          <p:cNvSpPr>
            <a:spLocks noGrp="1" noChangeArrowheads="1"/>
          </p:cNvSpPr>
          <p:nvPr>
            <p:ph type="body" idx="1"/>
          </p:nvPr>
        </p:nvSpPr>
        <p:spPr>
          <a:xfrm>
            <a:off x="1524000" y="1676400"/>
            <a:ext cx="6400800" cy="3429000"/>
          </a:xfrm>
        </p:spPr>
        <p:txBody>
          <a:bodyPr>
            <a:normAutofit fontScale="92500" lnSpcReduction="10000"/>
          </a:bodyPr>
          <a:lstStyle/>
          <a:p>
            <a:pPr>
              <a:lnSpc>
                <a:spcPct val="80000"/>
              </a:lnSpc>
            </a:pPr>
            <a:r>
              <a:rPr lang="en-US" sz="2800" b="1" dirty="0">
                <a:latin typeface="Times New Roman" pitchFamily="18" charset="0"/>
                <a:cs typeface="Times New Roman" pitchFamily="18" charset="0"/>
              </a:rPr>
              <a:t>Grooming is fundamental</a:t>
            </a:r>
          </a:p>
          <a:p>
            <a:pPr>
              <a:lnSpc>
                <a:spcPct val="80000"/>
              </a:lnSpc>
              <a:buFontTx/>
              <a:buNone/>
            </a:pPr>
            <a:endParaRPr lang="en-US" sz="2800" b="1" i="1" dirty="0">
              <a:latin typeface="Times New Roman" pitchFamily="18" charset="0"/>
              <a:cs typeface="Times New Roman" pitchFamily="18" charset="0"/>
            </a:endParaRPr>
          </a:p>
          <a:p>
            <a:pPr lvl="1">
              <a:lnSpc>
                <a:spcPct val="80000"/>
              </a:lnSpc>
              <a:buFontTx/>
              <a:buChar char="•"/>
            </a:pPr>
            <a:r>
              <a:rPr lang="en-US" sz="2800" dirty="0">
                <a:latin typeface="Times New Roman" pitchFamily="18" charset="0"/>
                <a:cs typeface="Times New Roman" pitchFamily="18" charset="0"/>
              </a:rPr>
              <a:t>Hair clean and styled appropriately</a:t>
            </a:r>
          </a:p>
          <a:p>
            <a:pPr lvl="1">
              <a:lnSpc>
                <a:spcPct val="80000"/>
              </a:lnSpc>
              <a:buFontTx/>
              <a:buChar char="•"/>
            </a:pPr>
            <a:endParaRPr lang="en-US" sz="2800" dirty="0">
              <a:latin typeface="Times New Roman" pitchFamily="18" charset="0"/>
              <a:cs typeface="Times New Roman" pitchFamily="18" charset="0"/>
            </a:endParaRPr>
          </a:p>
          <a:p>
            <a:pPr lvl="1">
              <a:lnSpc>
                <a:spcPct val="80000"/>
              </a:lnSpc>
              <a:buFontTx/>
              <a:buChar char="•"/>
            </a:pPr>
            <a:r>
              <a:rPr lang="en-US" sz="2800" dirty="0">
                <a:latin typeface="Times New Roman" pitchFamily="18" charset="0"/>
                <a:cs typeface="Times New Roman" pitchFamily="18" charset="0"/>
              </a:rPr>
              <a:t>Clean nails, skin and teeth</a:t>
            </a:r>
          </a:p>
          <a:p>
            <a:pPr lvl="1">
              <a:lnSpc>
                <a:spcPct val="80000"/>
              </a:lnSpc>
              <a:buFontTx/>
              <a:buChar char="•"/>
            </a:pPr>
            <a:endParaRPr lang="en-US" sz="2800" dirty="0">
              <a:latin typeface="Times New Roman" pitchFamily="18" charset="0"/>
              <a:cs typeface="Times New Roman" pitchFamily="18" charset="0"/>
            </a:endParaRPr>
          </a:p>
          <a:p>
            <a:pPr lvl="1">
              <a:lnSpc>
                <a:spcPct val="80000"/>
              </a:lnSpc>
              <a:buFontTx/>
              <a:buChar char="•"/>
            </a:pPr>
            <a:r>
              <a:rPr lang="en-US" sz="2800" dirty="0">
                <a:latin typeface="Times New Roman" pitchFamily="18" charset="0"/>
                <a:cs typeface="Times New Roman" pitchFamily="18" charset="0"/>
              </a:rPr>
              <a:t>Many professionals wear make-up </a:t>
            </a:r>
          </a:p>
          <a:p>
            <a:pPr lvl="1">
              <a:lnSpc>
                <a:spcPct val="80000"/>
              </a:lnSpc>
              <a:buFontTx/>
              <a:buNone/>
            </a:pPr>
            <a:r>
              <a:rPr lang="en-US" sz="2800" dirty="0">
                <a:latin typeface="Times New Roman" pitchFamily="18" charset="0"/>
                <a:cs typeface="Times New Roman" pitchFamily="18" charset="0"/>
              </a:rPr>
              <a:t>	(depends on field)</a:t>
            </a:r>
          </a:p>
          <a:p>
            <a:pPr lvl="1">
              <a:lnSpc>
                <a:spcPct val="80000"/>
              </a:lnSpc>
              <a:buFontTx/>
              <a:buChar char="•"/>
            </a:pPr>
            <a:endParaRPr lang="en-US" sz="2800" dirty="0">
              <a:latin typeface="Times New Roman" pitchFamily="18" charset="0"/>
              <a:cs typeface="Times New Roman" pitchFamily="18" charset="0"/>
            </a:endParaRPr>
          </a:p>
          <a:p>
            <a:pPr lvl="1">
              <a:lnSpc>
                <a:spcPct val="80000"/>
              </a:lnSpc>
              <a:buFontTx/>
              <a:buChar char="•"/>
            </a:pPr>
            <a:r>
              <a:rPr lang="en-US" sz="2800" dirty="0">
                <a:latin typeface="Times New Roman" pitchFamily="18" charset="0"/>
                <a:cs typeface="Times New Roman" pitchFamily="18" charset="0"/>
              </a:rPr>
              <a:t>Check fragrance and clothing care</a:t>
            </a:r>
          </a:p>
          <a:p>
            <a:pPr>
              <a:lnSpc>
                <a:spcPct val="80000"/>
              </a:lnSpc>
            </a:pPr>
            <a:endParaRPr lang="en-US" sz="2800" dirty="0">
              <a:solidFill>
                <a:srgbClr val="FFFF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1000" fill="hold"/>
                                        <p:tgtEl>
                                          <p:spTgt spid="41986"/>
                                        </p:tgtEl>
                                        <p:attrNameLst>
                                          <p:attrName>ppt_x</p:attrName>
                                        </p:attrNameLst>
                                      </p:cBhvr>
                                      <p:tavLst>
                                        <p:tav tm="0">
                                          <p:val>
                                            <p:strVal val="#ppt_x-.2"/>
                                          </p:val>
                                        </p:tav>
                                        <p:tav tm="100000">
                                          <p:val>
                                            <p:strVal val="#ppt_x"/>
                                          </p:val>
                                        </p:tav>
                                      </p:tavLst>
                                    </p:anim>
                                    <p:anim calcmode="lin" valueType="num">
                                      <p:cBhvr>
                                        <p:cTn id="8" dur="1000" fill="hold"/>
                                        <p:tgtEl>
                                          <p:spTgt spid="419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98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1987">
                                            <p:txEl>
                                              <p:pRg st="0" end="0"/>
                                            </p:txEl>
                                          </p:spTgt>
                                        </p:tgtEl>
                                        <p:attrNameLst>
                                          <p:attrName>style.visibility</p:attrName>
                                        </p:attrNameLst>
                                      </p:cBhvr>
                                      <p:to>
                                        <p:strVal val="visible"/>
                                      </p:to>
                                    </p:set>
                                    <p:animEffect transition="in" filter="fade">
                                      <p:cBhvr>
                                        <p:cTn id="14" dur="500"/>
                                        <p:tgtEl>
                                          <p:spTgt spid="41987">
                                            <p:txEl>
                                              <p:pRg st="0" end="0"/>
                                            </p:txEl>
                                          </p:spTgt>
                                        </p:tgtEl>
                                      </p:cBhvr>
                                    </p:animEffect>
                                    <p:anim calcmode="lin" valueType="num">
                                      <p:cBhvr>
                                        <p:cTn id="15"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1987">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Effect transition="in" filter="fade">
                                      <p:cBhvr>
                                        <p:cTn id="19" dur="500"/>
                                        <p:tgtEl>
                                          <p:spTgt spid="41987">
                                            <p:txEl>
                                              <p:pRg st="2" end="2"/>
                                            </p:txEl>
                                          </p:spTgt>
                                        </p:tgtEl>
                                      </p:cBhvr>
                                    </p:animEffect>
                                    <p:anim calcmode="lin" valueType="num">
                                      <p:cBhvr>
                                        <p:cTn id="20"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41987">
                                            <p:txEl>
                                              <p:pRg st="2" end="2"/>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41987">
                                            <p:txEl>
                                              <p:pRg st="4" end="4"/>
                                            </p:txEl>
                                          </p:spTgt>
                                        </p:tgtEl>
                                        <p:attrNameLst>
                                          <p:attrName>style.visibility</p:attrName>
                                        </p:attrNameLst>
                                      </p:cBhvr>
                                      <p:to>
                                        <p:strVal val="visible"/>
                                      </p:to>
                                    </p:set>
                                    <p:animEffect transition="in" filter="fade">
                                      <p:cBhvr>
                                        <p:cTn id="24" dur="500"/>
                                        <p:tgtEl>
                                          <p:spTgt spid="41987">
                                            <p:txEl>
                                              <p:pRg st="4" end="4"/>
                                            </p:txEl>
                                          </p:spTgt>
                                        </p:tgtEl>
                                      </p:cBhvr>
                                    </p:animEffect>
                                    <p:anim calcmode="lin" valueType="num">
                                      <p:cBhvr>
                                        <p:cTn id="25" dur="5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41987">
                                            <p:txEl>
                                              <p:pRg st="4" end="4"/>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41987">
                                            <p:txEl>
                                              <p:pRg st="6" end="6"/>
                                            </p:txEl>
                                          </p:spTgt>
                                        </p:tgtEl>
                                        <p:attrNameLst>
                                          <p:attrName>style.visibility</p:attrName>
                                        </p:attrNameLst>
                                      </p:cBhvr>
                                      <p:to>
                                        <p:strVal val="visible"/>
                                      </p:to>
                                    </p:set>
                                    <p:animEffect transition="in" filter="fade">
                                      <p:cBhvr>
                                        <p:cTn id="29" dur="500"/>
                                        <p:tgtEl>
                                          <p:spTgt spid="41987">
                                            <p:txEl>
                                              <p:pRg st="6" end="6"/>
                                            </p:txEl>
                                          </p:spTgt>
                                        </p:tgtEl>
                                      </p:cBhvr>
                                    </p:animEffect>
                                    <p:anim calcmode="lin" valueType="num">
                                      <p:cBhvr>
                                        <p:cTn id="30" dur="500" fill="hold"/>
                                        <p:tgtEl>
                                          <p:spTgt spid="4198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1987">
                                            <p:txEl>
                                              <p:pRg st="6" end="6"/>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41987">
                                            <p:txEl>
                                              <p:pRg st="7" end="7"/>
                                            </p:txEl>
                                          </p:spTgt>
                                        </p:tgtEl>
                                        <p:attrNameLst>
                                          <p:attrName>style.visibility</p:attrName>
                                        </p:attrNameLst>
                                      </p:cBhvr>
                                      <p:to>
                                        <p:strVal val="visible"/>
                                      </p:to>
                                    </p:set>
                                    <p:animEffect transition="in" filter="fade">
                                      <p:cBhvr>
                                        <p:cTn id="34" dur="500"/>
                                        <p:tgtEl>
                                          <p:spTgt spid="41987">
                                            <p:txEl>
                                              <p:pRg st="7" end="7"/>
                                            </p:txEl>
                                          </p:spTgt>
                                        </p:tgtEl>
                                      </p:cBhvr>
                                    </p:animEffect>
                                    <p:anim calcmode="lin" valueType="num">
                                      <p:cBhvr>
                                        <p:cTn id="35" dur="500" fill="hold"/>
                                        <p:tgtEl>
                                          <p:spTgt spid="41987">
                                            <p:txEl>
                                              <p:pRg st="7" end="7"/>
                                            </p:txEl>
                                          </p:spTgt>
                                        </p:tgtEl>
                                        <p:attrNameLst>
                                          <p:attrName>ppt_x</p:attrName>
                                        </p:attrNameLst>
                                      </p:cBhvr>
                                      <p:tavLst>
                                        <p:tav tm="0">
                                          <p:val>
                                            <p:strVal val="#ppt_x"/>
                                          </p:val>
                                        </p:tav>
                                        <p:tav tm="100000">
                                          <p:val>
                                            <p:strVal val="#ppt_x"/>
                                          </p:val>
                                        </p:tav>
                                      </p:tavLst>
                                    </p:anim>
                                    <p:anim calcmode="lin" valueType="num">
                                      <p:cBhvr>
                                        <p:cTn id="36" dur="500" fill="hold"/>
                                        <p:tgtEl>
                                          <p:spTgt spid="41987">
                                            <p:txEl>
                                              <p:pRg st="7" end="7"/>
                                            </p:txEl>
                                          </p:spTgt>
                                        </p:tgtEl>
                                        <p:attrNameLst>
                                          <p:attrName>ppt_y</p:attrName>
                                        </p:attrNameLst>
                                      </p:cBhvr>
                                      <p:tavLst>
                                        <p:tav tm="0">
                                          <p:val>
                                            <p:strVal val="#ppt_y+.05"/>
                                          </p:val>
                                        </p:tav>
                                        <p:tav tm="100000">
                                          <p:val>
                                            <p:strVal val="#ppt_y"/>
                                          </p:val>
                                        </p:tav>
                                      </p:tavLst>
                                    </p:anim>
                                  </p:childTnLst>
                                </p:cTn>
                              </p:par>
                              <p:par>
                                <p:cTn id="37" presetID="44" presetClass="entr" presetSubtype="0" fill="hold" grpId="0" nodeType="withEffect">
                                  <p:stCondLst>
                                    <p:cond delay="0"/>
                                  </p:stCondLst>
                                  <p:childTnLst>
                                    <p:set>
                                      <p:cBhvr>
                                        <p:cTn id="38" dur="1" fill="hold">
                                          <p:stCondLst>
                                            <p:cond delay="0"/>
                                          </p:stCondLst>
                                        </p:cTn>
                                        <p:tgtEl>
                                          <p:spTgt spid="41987">
                                            <p:txEl>
                                              <p:pRg st="9" end="9"/>
                                            </p:txEl>
                                          </p:spTgt>
                                        </p:tgtEl>
                                        <p:attrNameLst>
                                          <p:attrName>style.visibility</p:attrName>
                                        </p:attrNameLst>
                                      </p:cBhvr>
                                      <p:to>
                                        <p:strVal val="visible"/>
                                      </p:to>
                                    </p:set>
                                    <p:animEffect transition="in" filter="fade">
                                      <p:cBhvr>
                                        <p:cTn id="39" dur="500"/>
                                        <p:tgtEl>
                                          <p:spTgt spid="41987">
                                            <p:txEl>
                                              <p:pRg st="9" end="9"/>
                                            </p:txEl>
                                          </p:spTgt>
                                        </p:tgtEl>
                                      </p:cBhvr>
                                    </p:animEffect>
                                    <p:anim calcmode="lin" valueType="num">
                                      <p:cBhvr>
                                        <p:cTn id="40" dur="500" fill="hold"/>
                                        <p:tgtEl>
                                          <p:spTgt spid="41987">
                                            <p:txEl>
                                              <p:pRg st="9" end="9"/>
                                            </p:txEl>
                                          </p:spTgt>
                                        </p:tgtEl>
                                        <p:attrNameLst>
                                          <p:attrName>ppt_x</p:attrName>
                                        </p:attrNameLst>
                                      </p:cBhvr>
                                      <p:tavLst>
                                        <p:tav tm="0">
                                          <p:val>
                                            <p:strVal val="#ppt_x"/>
                                          </p:val>
                                        </p:tav>
                                        <p:tav tm="100000">
                                          <p:val>
                                            <p:strVal val="#ppt_x"/>
                                          </p:val>
                                        </p:tav>
                                      </p:tavLst>
                                    </p:anim>
                                    <p:anim calcmode="lin" valueType="num">
                                      <p:cBhvr>
                                        <p:cTn id="41" dur="500" fill="hold"/>
                                        <p:tgtEl>
                                          <p:spTgt spid="41987">
                                            <p:txEl>
                                              <p:pRg st="9" end="9"/>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456480" y="992265"/>
            <a:ext cx="8229600" cy="966242"/>
          </a:xfrm>
          <a:ln/>
        </p:spPr>
        <p:txBody>
          <a:bodyPr>
            <a:spAutoFit/>
          </a:bodyPr>
          <a:lstStyle/>
          <a:p>
            <a:pPr algn="ctr">
              <a:lnSpc>
                <a:spcPct val="112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5400" dirty="0">
                <a:latin typeface="Palatino Linotype" pitchFamily="16" charset="0"/>
              </a:rPr>
              <a:t>Office Etiquette</a:t>
            </a:r>
          </a:p>
        </p:txBody>
      </p:sp>
      <p:pic>
        <p:nvPicPr>
          <p:cNvPr id="3074" name="Picture 2"/>
          <p:cNvPicPr>
            <a:picLocks noChangeAspect="1" noChangeArrowheads="1"/>
          </p:cNvPicPr>
          <p:nvPr/>
        </p:nvPicPr>
        <p:blipFill>
          <a:blip r:embed="rId3"/>
          <a:srcRect/>
          <a:stretch>
            <a:fillRect/>
          </a:stretch>
        </p:blipFill>
        <p:spPr bwMode="auto">
          <a:xfrm>
            <a:off x="2731681" y="3022878"/>
            <a:ext cx="4016160" cy="2632596"/>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04800"/>
            <a:ext cx="8229600" cy="753748"/>
          </a:xfrm>
          <a:ln/>
        </p:spPr>
        <p:txBody>
          <a:bodyPr>
            <a:spAutoFit/>
          </a:bodyPr>
          <a:lstStyle/>
          <a:p>
            <a:pPr algn="ctr">
              <a:lnSpc>
                <a:spcPct val="112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dirty="0">
                <a:latin typeface="Palatino Linotype" pitchFamily="16" charset="0"/>
              </a:rPr>
              <a:t>Introduction</a:t>
            </a:r>
          </a:p>
        </p:txBody>
      </p:sp>
      <p:sp>
        <p:nvSpPr>
          <p:cNvPr id="5123" name="Rectangle 3"/>
          <p:cNvSpPr>
            <a:spLocks noGrp="1" noChangeArrowheads="1"/>
          </p:cNvSpPr>
          <p:nvPr>
            <p:ph type="body" idx="1"/>
          </p:nvPr>
        </p:nvSpPr>
        <p:spPr>
          <a:xfrm>
            <a:off x="522720" y="1408468"/>
            <a:ext cx="8252640" cy="5114172"/>
          </a:xfrm>
          <a:ln/>
        </p:spPr>
        <p:txBody>
          <a:bodyPr>
            <a:spAutoFit/>
          </a:bodyPr>
          <a:lstStyle/>
          <a:p>
            <a:pPr marL="0" indent="0">
              <a:lnSpc>
                <a:spcPct val="112000"/>
              </a:lnSpc>
              <a:spcAft>
                <a:spcPct val="0"/>
              </a:spcAft>
              <a:buNone/>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Lst>
            </a:pPr>
            <a:r>
              <a:rPr lang="en-GB" sz="2400" b="1" dirty="0">
                <a:latin typeface="Palatino Linotype" pitchFamily="16" charset="0"/>
              </a:rPr>
              <a:t>'Etiquette'</a:t>
            </a:r>
            <a:r>
              <a:rPr lang="en-GB" sz="2200" b="1" dirty="0">
                <a:latin typeface="Palatino Linotype" pitchFamily="16" charset="0"/>
              </a:rPr>
              <a:t> is a French word which means a 'ticket', on ceremonial or other important occasions a 'ticket' of instructions was issued to visitors detailing what they should do. </a:t>
            </a:r>
          </a:p>
          <a:p>
            <a:pPr marL="0" indent="0">
              <a:lnSpc>
                <a:spcPct val="112000"/>
              </a:lnSpc>
              <a:spcAft>
                <a:spcPct val="0"/>
              </a:spcAft>
              <a:buNone/>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Lst>
            </a:pPr>
            <a:endParaRPr lang="en-GB" sz="2200" b="1" dirty="0">
              <a:latin typeface="Palatino Linotype" pitchFamily="16" charset="0"/>
            </a:endParaRPr>
          </a:p>
          <a:p>
            <a:pPr marL="0" indent="0">
              <a:lnSpc>
                <a:spcPct val="112000"/>
              </a:lnSpc>
              <a:spcAft>
                <a:spcPct val="0"/>
              </a:spcAft>
              <a:buNone/>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Lst>
            </a:pPr>
            <a:endParaRPr lang="en-GB" sz="2200" b="1" dirty="0">
              <a:latin typeface="Palatino Linotype" pitchFamily="16" charset="0"/>
            </a:endParaRPr>
          </a:p>
          <a:p>
            <a:pPr marL="0" indent="0">
              <a:lnSpc>
                <a:spcPct val="112000"/>
              </a:lnSpc>
              <a:spcAft>
                <a:spcPct val="0"/>
              </a:spcAft>
              <a:buNone/>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Lst>
            </a:pPr>
            <a:r>
              <a:rPr lang="en-GB" sz="2200" b="1" dirty="0">
                <a:latin typeface="Palatino Linotype" pitchFamily="16" charset="0"/>
              </a:rPr>
              <a:t>Thus the ticket enlists the rules of decorous </a:t>
            </a:r>
            <a:r>
              <a:rPr lang="en-GB" sz="2200" b="1" dirty="0" err="1">
                <a:latin typeface="Palatino Linotype" pitchFamily="16" charset="0"/>
              </a:rPr>
              <a:t>behavior</a:t>
            </a:r>
            <a:r>
              <a:rPr lang="en-GB" sz="2200" b="1" dirty="0">
                <a:latin typeface="Palatino Linotype" pitchFamily="16" charset="0"/>
              </a:rPr>
              <a:t> observed in a polite society.</a:t>
            </a:r>
          </a:p>
          <a:p>
            <a:pPr marL="0" indent="0">
              <a:lnSpc>
                <a:spcPct val="112000"/>
              </a:lnSpc>
              <a:spcAft>
                <a:spcPct val="0"/>
              </a:spcAft>
              <a:buNone/>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Lst>
            </a:pPr>
            <a:endParaRPr lang="en-GB" sz="2200" b="1" dirty="0">
              <a:latin typeface="Palatino Linotype" pitchFamily="16" charset="0"/>
            </a:endParaRPr>
          </a:p>
          <a:p>
            <a:pPr marL="0" indent="0">
              <a:lnSpc>
                <a:spcPct val="112000"/>
              </a:lnSpc>
              <a:spcAft>
                <a:spcPct val="0"/>
              </a:spcAft>
              <a:buNone/>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Lst>
            </a:pPr>
            <a:endParaRPr lang="en-GB" sz="2200" b="1" dirty="0">
              <a:latin typeface="Palatino Linotype" pitchFamily="16" charset="0"/>
            </a:endParaRPr>
          </a:p>
          <a:p>
            <a:pPr marL="0" indent="0">
              <a:lnSpc>
                <a:spcPct val="112000"/>
              </a:lnSpc>
              <a:spcAft>
                <a:spcPct val="0"/>
              </a:spcAft>
              <a:buNone/>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Lst>
            </a:pPr>
            <a:r>
              <a:rPr lang="en-GB" sz="2200" b="1" dirty="0">
                <a:latin typeface="Palatino Linotype" pitchFamily="16" charset="0"/>
              </a:rPr>
              <a:t>In a professional sense this includes </a:t>
            </a:r>
            <a:r>
              <a:rPr lang="en-GB" sz="2200" b="1" dirty="0" err="1">
                <a:latin typeface="Palatino Linotype" pitchFamily="16" charset="0"/>
              </a:rPr>
              <a:t>behavior</a:t>
            </a:r>
            <a:r>
              <a:rPr lang="en-GB" sz="2200" b="1" dirty="0">
                <a:latin typeface="Palatino Linotype" pitchFamily="16" charset="0"/>
              </a:rPr>
              <a:t> towards clients and colleagues which is in their best interests.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6480" y="273629"/>
            <a:ext cx="8229600" cy="753748"/>
          </a:xfrm>
          <a:ln/>
        </p:spPr>
        <p:txBody>
          <a:bodyPr>
            <a:spAutoFit/>
          </a:bodyPr>
          <a:lstStyle/>
          <a:p>
            <a:pPr algn="ctr">
              <a:lnSpc>
                <a:spcPct val="112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b="1" dirty="0">
                <a:solidFill>
                  <a:schemeClr val="tx1"/>
                </a:solidFill>
                <a:latin typeface="Palatino Linotype" pitchFamily="16" charset="0"/>
              </a:rPr>
              <a:t>E-mail etiquette</a:t>
            </a:r>
          </a:p>
        </p:txBody>
      </p:sp>
      <p:sp>
        <p:nvSpPr>
          <p:cNvPr id="7171" name="Rectangle 3"/>
          <p:cNvSpPr>
            <a:spLocks noGrp="1" noChangeArrowheads="1"/>
          </p:cNvSpPr>
          <p:nvPr>
            <p:ph type="body" idx="1"/>
          </p:nvPr>
        </p:nvSpPr>
        <p:spPr>
          <a:xfrm>
            <a:off x="914400" y="1371600"/>
            <a:ext cx="7814880" cy="3907816"/>
          </a:xfrm>
          <a:ln/>
        </p:spPr>
        <p:txBody>
          <a:bodyPr wrap="square">
            <a:spAutoFit/>
          </a:bodyPr>
          <a:lstStyle/>
          <a:p>
            <a:pPr marL="514350" indent="-514350">
              <a:lnSpc>
                <a:spcPct val="112000"/>
              </a:lnSpc>
              <a:spcBef>
                <a:spcPts val="0"/>
              </a:spcBef>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Lst>
            </a:pPr>
            <a:r>
              <a:rPr lang="en-GB" sz="2800" dirty="0" smtClean="0">
                <a:latin typeface="Times New Roman" pitchFamily="18" charset="0"/>
                <a:cs typeface="Times New Roman" pitchFamily="18" charset="0"/>
              </a:rPr>
              <a:t>Be </a:t>
            </a:r>
            <a:r>
              <a:rPr lang="en-GB" sz="2800" dirty="0">
                <a:latin typeface="Times New Roman" pitchFamily="18" charset="0"/>
                <a:cs typeface="Times New Roman" pitchFamily="18" charset="0"/>
              </a:rPr>
              <a:t>concise and to the point </a:t>
            </a:r>
          </a:p>
          <a:p>
            <a:pPr marL="514350" indent="-514350">
              <a:lnSpc>
                <a:spcPct val="112000"/>
              </a:lnSpc>
              <a:spcBef>
                <a:spcPts val="0"/>
              </a:spcBef>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Lst>
            </a:pPr>
            <a:endParaRPr lang="en-GB" sz="2800" dirty="0">
              <a:latin typeface="Times New Roman" pitchFamily="18" charset="0"/>
              <a:cs typeface="Times New Roman" pitchFamily="18" charset="0"/>
            </a:endParaRPr>
          </a:p>
          <a:p>
            <a:pPr marL="514350" indent="-514350">
              <a:lnSpc>
                <a:spcPct val="112000"/>
              </a:lnSpc>
              <a:spcBef>
                <a:spcPts val="0"/>
              </a:spcBef>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Lst>
            </a:pPr>
            <a:r>
              <a:rPr lang="en-GB" sz="2800" dirty="0" smtClean="0">
                <a:latin typeface="Times New Roman" pitchFamily="18" charset="0"/>
                <a:cs typeface="Times New Roman" pitchFamily="18" charset="0"/>
              </a:rPr>
              <a:t>Answer </a:t>
            </a:r>
            <a:r>
              <a:rPr lang="en-GB" sz="2800" dirty="0">
                <a:latin typeface="Times New Roman" pitchFamily="18" charset="0"/>
                <a:cs typeface="Times New Roman" pitchFamily="18" charset="0"/>
              </a:rPr>
              <a:t>all questions </a:t>
            </a:r>
          </a:p>
          <a:p>
            <a:pPr marL="514350" indent="-514350">
              <a:lnSpc>
                <a:spcPct val="112000"/>
              </a:lnSpc>
              <a:spcBef>
                <a:spcPts val="0"/>
              </a:spcBef>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Lst>
            </a:pPr>
            <a:endParaRPr lang="en-GB" sz="2800" dirty="0">
              <a:latin typeface="Times New Roman" pitchFamily="18" charset="0"/>
              <a:cs typeface="Times New Roman" pitchFamily="18" charset="0"/>
            </a:endParaRPr>
          </a:p>
          <a:p>
            <a:pPr marL="514350" indent="-514350">
              <a:lnSpc>
                <a:spcPct val="112000"/>
              </a:lnSpc>
              <a:spcBef>
                <a:spcPts val="0"/>
              </a:spcBef>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Lst>
            </a:pPr>
            <a:r>
              <a:rPr lang="en-GB" sz="2800" dirty="0" smtClean="0">
                <a:latin typeface="Times New Roman" pitchFamily="18" charset="0"/>
                <a:cs typeface="Times New Roman" pitchFamily="18" charset="0"/>
              </a:rPr>
              <a:t>Use </a:t>
            </a:r>
            <a:r>
              <a:rPr lang="en-GB" sz="2800" dirty="0">
                <a:latin typeface="Times New Roman" pitchFamily="18" charset="0"/>
                <a:cs typeface="Times New Roman" pitchFamily="18" charset="0"/>
              </a:rPr>
              <a:t>proper spelling, grammar and punctuation where needed </a:t>
            </a:r>
          </a:p>
          <a:p>
            <a:pPr marL="514350" indent="-514350">
              <a:lnSpc>
                <a:spcPct val="112000"/>
              </a:lnSpc>
              <a:spcBef>
                <a:spcPts val="0"/>
              </a:spcBef>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Lst>
            </a:pPr>
            <a:endParaRPr lang="en-GB" sz="2800" dirty="0">
              <a:latin typeface="Times New Roman" pitchFamily="18" charset="0"/>
              <a:cs typeface="Times New Roman" pitchFamily="18" charset="0"/>
            </a:endParaRPr>
          </a:p>
          <a:p>
            <a:pPr marL="514350" indent="-514350">
              <a:lnSpc>
                <a:spcPct val="112000"/>
              </a:lnSpc>
              <a:spcBef>
                <a:spcPts val="0"/>
              </a:spcBef>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Lst>
            </a:pPr>
            <a:r>
              <a:rPr lang="en-GB" sz="2800" dirty="0" smtClean="0">
                <a:latin typeface="Times New Roman" pitchFamily="18" charset="0"/>
                <a:cs typeface="Times New Roman" pitchFamily="18" charset="0"/>
              </a:rPr>
              <a:t>Do </a:t>
            </a:r>
            <a:r>
              <a:rPr lang="en-GB" sz="2800" dirty="0">
                <a:latin typeface="Times New Roman" pitchFamily="18" charset="0"/>
                <a:cs typeface="Times New Roman" pitchFamily="18" charset="0"/>
              </a:rPr>
              <a:t>not attach unnecessary files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6480" y="228600"/>
            <a:ext cx="8229600" cy="753748"/>
          </a:xfrm>
          <a:ln/>
        </p:spPr>
        <p:txBody>
          <a:bodyPr>
            <a:spAutoFit/>
          </a:bodyPr>
          <a:lstStyle/>
          <a:p>
            <a:pPr algn="ctr">
              <a:lnSpc>
                <a:spcPct val="112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b="1" dirty="0">
                <a:latin typeface="Palatino Linotype" pitchFamily="16" charset="0"/>
              </a:rPr>
              <a:t>E-mail etiquette Contd..</a:t>
            </a:r>
          </a:p>
        </p:txBody>
      </p:sp>
      <p:sp>
        <p:nvSpPr>
          <p:cNvPr id="8195" name="Rectangle 3"/>
          <p:cNvSpPr>
            <a:spLocks noGrp="1" noChangeArrowheads="1"/>
          </p:cNvSpPr>
          <p:nvPr>
            <p:ph type="body" idx="1"/>
          </p:nvPr>
        </p:nvSpPr>
        <p:spPr>
          <a:xfrm>
            <a:off x="663840" y="1219200"/>
            <a:ext cx="7946760" cy="4800753"/>
          </a:xfrm>
          <a:ln/>
        </p:spPr>
        <p:txBody>
          <a:bodyPr wrap="square">
            <a:spAutoFit/>
          </a:bodyPr>
          <a:lstStyle/>
          <a:p>
            <a:pPr marL="0" indent="0">
              <a:lnSpc>
                <a:spcPct val="112000"/>
              </a:lnSpc>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Lst>
            </a:pPr>
            <a:r>
              <a:rPr lang="en-GB" sz="2400" b="1" dirty="0" smtClean="0">
                <a:latin typeface="Palatino Linotype" pitchFamily="16" charset="0"/>
              </a:rPr>
              <a:t> </a:t>
            </a:r>
            <a:r>
              <a:rPr lang="en-GB" sz="2800" dirty="0">
                <a:latin typeface="Times New Roman" pitchFamily="18" charset="0"/>
                <a:cs typeface="Times New Roman" pitchFamily="18" charset="0"/>
              </a:rPr>
              <a:t>Do not overuse the high priority option </a:t>
            </a:r>
          </a:p>
          <a:p>
            <a:pPr marL="0" indent="0">
              <a:lnSpc>
                <a:spcPct val="112000"/>
              </a:lnSpc>
              <a:buNone/>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Lst>
            </a:pPr>
            <a:endParaRPr lang="en-GB" sz="2800" dirty="0">
              <a:latin typeface="Times New Roman" pitchFamily="18" charset="0"/>
              <a:cs typeface="Times New Roman" pitchFamily="18" charset="0"/>
            </a:endParaRPr>
          </a:p>
          <a:p>
            <a:pPr marL="0" indent="0">
              <a:lnSpc>
                <a:spcPct val="112000"/>
              </a:lnSpc>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Lst>
            </a:pPr>
            <a:r>
              <a:rPr lang="en-GB" sz="2800" dirty="0">
                <a:latin typeface="Times New Roman" pitchFamily="18" charset="0"/>
                <a:cs typeface="Times New Roman" pitchFamily="18" charset="0"/>
              </a:rPr>
              <a:t> Do not write in Capitals</a:t>
            </a:r>
          </a:p>
          <a:p>
            <a:pPr marL="0" indent="0">
              <a:lnSpc>
                <a:spcPct val="112000"/>
              </a:lnSpc>
              <a:buNone/>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Lst>
            </a:pPr>
            <a:endParaRPr lang="en-GB" sz="2800" dirty="0">
              <a:latin typeface="Times New Roman" pitchFamily="18" charset="0"/>
              <a:cs typeface="Times New Roman" pitchFamily="18" charset="0"/>
            </a:endParaRPr>
          </a:p>
          <a:p>
            <a:pPr marL="0" indent="0">
              <a:lnSpc>
                <a:spcPct val="112000"/>
              </a:lnSpc>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Lst>
            </a:pPr>
            <a:r>
              <a:rPr lang="en-GB" sz="2800" dirty="0">
                <a:latin typeface="Times New Roman" pitchFamily="18" charset="0"/>
                <a:cs typeface="Times New Roman" pitchFamily="18" charset="0"/>
              </a:rPr>
              <a:t> Read the email before you send </a:t>
            </a:r>
          </a:p>
          <a:p>
            <a:pPr marL="0" indent="0">
              <a:lnSpc>
                <a:spcPct val="112000"/>
              </a:lnSpc>
              <a:buNone/>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Lst>
            </a:pPr>
            <a:endParaRPr lang="en-GB" sz="2800" dirty="0">
              <a:latin typeface="Times New Roman" pitchFamily="18" charset="0"/>
              <a:cs typeface="Times New Roman" pitchFamily="18" charset="0"/>
            </a:endParaRPr>
          </a:p>
          <a:p>
            <a:pPr marL="0" indent="0">
              <a:lnSpc>
                <a:spcPct val="112000"/>
              </a:lnSpc>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Lst>
            </a:pPr>
            <a:r>
              <a:rPr lang="en-GB" sz="2800" dirty="0">
                <a:latin typeface="Times New Roman" pitchFamily="18" charset="0"/>
                <a:cs typeface="Times New Roman" pitchFamily="18" charset="0"/>
              </a:rPr>
              <a:t> Do not overuse reply to all </a:t>
            </a:r>
          </a:p>
          <a:p>
            <a:pPr marL="0" indent="0">
              <a:lnSpc>
                <a:spcPct val="112000"/>
              </a:lnSpc>
              <a:buNone/>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Lst>
            </a:pPr>
            <a:endParaRPr lang="en-GB" sz="2800" dirty="0">
              <a:latin typeface="Times New Roman" pitchFamily="18" charset="0"/>
              <a:cs typeface="Times New Roman" pitchFamily="18" charset="0"/>
            </a:endParaRPr>
          </a:p>
          <a:p>
            <a:pPr marL="0" indent="0">
              <a:lnSpc>
                <a:spcPct val="112000"/>
              </a:lnSpc>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Lst>
            </a:pPr>
            <a:r>
              <a:rPr lang="en-GB" sz="2800" dirty="0">
                <a:latin typeface="Times New Roman" pitchFamily="18" charset="0"/>
                <a:cs typeface="Times New Roman" pitchFamily="18" charset="0"/>
              </a:rPr>
              <a:t> Do not forward chain letters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srcRect/>
          <a:stretch>
            <a:fillRect/>
          </a:stretch>
        </p:blipFill>
        <p:spPr bwMode="auto">
          <a:xfrm flipH="1">
            <a:off x="5105400" y="3612840"/>
            <a:ext cx="4038599" cy="3245160"/>
          </a:xfrm>
          <a:prstGeom prst="rect">
            <a:avLst/>
          </a:prstGeom>
          <a:noFill/>
          <a:ln w="9525">
            <a:noFill/>
            <a:round/>
            <a:headEnd/>
            <a:tailEnd/>
          </a:ln>
          <a:effectLst/>
        </p:spPr>
      </p:pic>
      <p:sp>
        <p:nvSpPr>
          <p:cNvPr id="9218" name="Rectangle 2"/>
          <p:cNvSpPr>
            <a:spLocks noGrp="1" noChangeArrowheads="1"/>
          </p:cNvSpPr>
          <p:nvPr>
            <p:ph type="title"/>
          </p:nvPr>
        </p:nvSpPr>
        <p:spPr>
          <a:xfrm>
            <a:off x="456480" y="175699"/>
            <a:ext cx="8229600" cy="753748"/>
          </a:xfrm>
          <a:ln/>
        </p:spPr>
        <p:txBody>
          <a:bodyPr>
            <a:spAutoFit/>
          </a:bodyPr>
          <a:lstStyle/>
          <a:p>
            <a:pPr algn="ctr">
              <a:lnSpc>
                <a:spcPct val="112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b="1" dirty="0">
                <a:latin typeface="Times New Roman" pitchFamily="18" charset="0"/>
                <a:cs typeface="Times New Roman" pitchFamily="18" charset="0"/>
              </a:rPr>
              <a:t>E-mail etiquette Contd..</a:t>
            </a:r>
          </a:p>
        </p:txBody>
      </p:sp>
      <p:sp>
        <p:nvSpPr>
          <p:cNvPr id="9219" name="Rectangle 3"/>
          <p:cNvSpPr>
            <a:spLocks noGrp="1" noChangeArrowheads="1"/>
          </p:cNvSpPr>
          <p:nvPr>
            <p:ph type="body" idx="1"/>
          </p:nvPr>
        </p:nvSpPr>
        <p:spPr>
          <a:xfrm>
            <a:off x="838200" y="1197584"/>
            <a:ext cx="8077200" cy="3907816"/>
          </a:xfrm>
          <a:ln/>
        </p:spPr>
        <p:txBody>
          <a:bodyPr wrap="square">
            <a:spAutoFit/>
          </a:bodyPr>
          <a:lstStyle/>
          <a:p>
            <a:pPr marL="0" indent="0">
              <a:lnSpc>
                <a:spcPct val="112000"/>
              </a:lnSpc>
              <a:spcBef>
                <a:spcPts val="0"/>
              </a:spcBef>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 pos="8536446" algn="l"/>
              </a:tabLst>
            </a:pPr>
            <a:r>
              <a:rPr lang="en-GB" sz="2400" b="1" dirty="0" smtClean="0">
                <a:latin typeface="Times New Roman" pitchFamily="18" charset="0"/>
                <a:cs typeface="Times New Roman" pitchFamily="18" charset="0"/>
              </a:rPr>
              <a:t> </a:t>
            </a:r>
            <a:r>
              <a:rPr lang="en-GB" sz="2800" dirty="0">
                <a:latin typeface="Times New Roman" pitchFamily="18" charset="0"/>
                <a:cs typeface="Times New Roman" pitchFamily="18" charset="0"/>
              </a:rPr>
              <a:t>Never use email to discuss confidential issues </a:t>
            </a:r>
          </a:p>
          <a:p>
            <a:pPr marL="0" indent="0">
              <a:lnSpc>
                <a:spcPct val="112000"/>
              </a:lnSpc>
              <a:spcBef>
                <a:spcPts val="0"/>
              </a:spcBef>
              <a:buNone/>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 pos="8536446" algn="l"/>
              </a:tabLst>
            </a:pPr>
            <a:endParaRPr lang="en-GB" sz="2800" dirty="0">
              <a:latin typeface="Times New Roman" pitchFamily="18" charset="0"/>
              <a:cs typeface="Times New Roman" pitchFamily="18" charset="0"/>
            </a:endParaRPr>
          </a:p>
          <a:p>
            <a:pPr marL="0" indent="0">
              <a:lnSpc>
                <a:spcPct val="112000"/>
              </a:lnSpc>
              <a:spcBef>
                <a:spcPts val="0"/>
              </a:spcBef>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 pos="8536446" algn="l"/>
              </a:tabLst>
            </a:pPr>
            <a:r>
              <a:rPr lang="en-GB" sz="2800" dirty="0">
                <a:latin typeface="Times New Roman" pitchFamily="18" charset="0"/>
                <a:cs typeface="Times New Roman" pitchFamily="18" charset="0"/>
              </a:rPr>
              <a:t> Use meaningful subject avoiding URGENT or </a:t>
            </a:r>
            <a:r>
              <a:rPr lang="en-GB" sz="2800" dirty="0" smtClean="0">
                <a:latin typeface="Times New Roman" pitchFamily="18" charset="0"/>
                <a:cs typeface="Times New Roman" pitchFamily="18" charset="0"/>
              </a:rPr>
              <a:t> </a:t>
            </a:r>
          </a:p>
          <a:p>
            <a:pPr marL="0" indent="0">
              <a:lnSpc>
                <a:spcPct val="112000"/>
              </a:lnSpc>
              <a:spcBef>
                <a:spcPts val="0"/>
              </a:spcBef>
              <a:buNone/>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 pos="8536446" algn="l"/>
              </a:tabLst>
            </a:pPr>
            <a:r>
              <a:rPr lang="en-GB" sz="2800" dirty="0" smtClean="0">
                <a:latin typeface="Times New Roman" pitchFamily="18" charset="0"/>
                <a:cs typeface="Times New Roman" pitchFamily="18" charset="0"/>
              </a:rPr>
              <a:t> </a:t>
            </a:r>
            <a:r>
              <a:rPr lang="en-GB" sz="2800" dirty="0" smtClean="0">
                <a:latin typeface="Times New Roman" pitchFamily="18" charset="0"/>
                <a:cs typeface="Times New Roman" pitchFamily="18" charset="0"/>
              </a:rPr>
              <a:t>  </a:t>
            </a:r>
            <a:r>
              <a:rPr lang="en-GB" sz="2800" dirty="0" smtClean="0">
                <a:latin typeface="Times New Roman" pitchFamily="18" charset="0"/>
                <a:cs typeface="Times New Roman" pitchFamily="18" charset="0"/>
              </a:rPr>
              <a:t>IMPORTANT</a:t>
            </a:r>
            <a:endParaRPr lang="en-GB" sz="2800" dirty="0">
              <a:latin typeface="Times New Roman" pitchFamily="18" charset="0"/>
              <a:cs typeface="Times New Roman" pitchFamily="18" charset="0"/>
            </a:endParaRPr>
          </a:p>
          <a:p>
            <a:pPr marL="0" indent="0">
              <a:lnSpc>
                <a:spcPct val="112000"/>
              </a:lnSpc>
              <a:spcBef>
                <a:spcPts val="0"/>
              </a:spcBef>
              <a:buNone/>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 pos="8536446" algn="l"/>
              </a:tabLst>
            </a:pPr>
            <a:endParaRPr lang="en-GB" sz="2800" dirty="0">
              <a:latin typeface="Times New Roman" pitchFamily="18" charset="0"/>
              <a:cs typeface="Times New Roman" pitchFamily="18" charset="0"/>
            </a:endParaRPr>
          </a:p>
          <a:p>
            <a:pPr marL="0" indent="0">
              <a:lnSpc>
                <a:spcPct val="112000"/>
              </a:lnSpc>
              <a:spcBef>
                <a:spcPts val="0"/>
              </a:spcBef>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 pos="8536446" algn="l"/>
              </a:tabLst>
            </a:pPr>
            <a:r>
              <a:rPr lang="en-GB" sz="2800" dirty="0">
                <a:latin typeface="Times New Roman" pitchFamily="18" charset="0"/>
                <a:cs typeface="Times New Roman" pitchFamily="18" charset="0"/>
              </a:rPr>
              <a:t> Don't ever forward any junk mail </a:t>
            </a:r>
          </a:p>
          <a:p>
            <a:pPr marL="0" indent="0">
              <a:lnSpc>
                <a:spcPct val="112000"/>
              </a:lnSpc>
              <a:spcBef>
                <a:spcPts val="0"/>
              </a:spcBef>
              <a:buNone/>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 pos="8536446" algn="l"/>
              </a:tabLst>
            </a:pPr>
            <a:endParaRPr lang="en-GB" sz="2800" dirty="0">
              <a:latin typeface="Times New Roman" pitchFamily="18" charset="0"/>
              <a:cs typeface="Times New Roman" pitchFamily="18" charset="0"/>
            </a:endParaRPr>
          </a:p>
          <a:p>
            <a:pPr marL="0" indent="0">
              <a:lnSpc>
                <a:spcPct val="112000"/>
              </a:lnSpc>
              <a:spcBef>
                <a:spcPts val="0"/>
              </a:spcBef>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 pos="8536446" algn="l"/>
              </a:tabLst>
            </a:pPr>
            <a:r>
              <a:rPr lang="en-GB" sz="2800" dirty="0">
                <a:latin typeface="Times New Roman" pitchFamily="18" charset="0"/>
                <a:cs typeface="Times New Roman" pitchFamily="18" charset="0"/>
              </a:rPr>
              <a:t> Don't reply to Spam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456480" y="273629"/>
            <a:ext cx="8229600" cy="753748"/>
          </a:xfrm>
          <a:ln/>
        </p:spPr>
        <p:txBody>
          <a:bodyPr>
            <a:spAutoFit/>
          </a:bodyPr>
          <a:lstStyle/>
          <a:p>
            <a:pPr algn="ctr">
              <a:lnSpc>
                <a:spcPct val="112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b="1" dirty="0">
                <a:latin typeface="Palatino Linotype" pitchFamily="16" charset="0"/>
              </a:rPr>
              <a:t>Telephone etiquette</a:t>
            </a:r>
          </a:p>
        </p:txBody>
      </p:sp>
      <p:pic>
        <p:nvPicPr>
          <p:cNvPr id="10242" name="Picture 2"/>
          <p:cNvPicPr>
            <a:picLocks noChangeAspect="1" noChangeArrowheads="1"/>
          </p:cNvPicPr>
          <p:nvPr/>
        </p:nvPicPr>
        <p:blipFill>
          <a:blip r:embed="rId3"/>
          <a:srcRect/>
          <a:stretch>
            <a:fillRect/>
          </a:stretch>
        </p:blipFill>
        <p:spPr bwMode="auto">
          <a:xfrm>
            <a:off x="0" y="1244291"/>
            <a:ext cx="9144000" cy="5599308"/>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a:srcRect/>
          <a:stretch>
            <a:fillRect/>
          </a:stretch>
        </p:blipFill>
        <p:spPr bwMode="auto">
          <a:xfrm>
            <a:off x="5391360" y="2488582"/>
            <a:ext cx="3752640" cy="4369419"/>
          </a:xfrm>
          <a:prstGeom prst="rect">
            <a:avLst/>
          </a:prstGeom>
          <a:noFill/>
          <a:ln w="9525">
            <a:noFill/>
            <a:round/>
            <a:headEnd/>
            <a:tailEnd/>
          </a:ln>
          <a:effectLst/>
        </p:spPr>
      </p:pic>
      <p:sp>
        <p:nvSpPr>
          <p:cNvPr id="11266" name="Rectangle 2"/>
          <p:cNvSpPr>
            <a:spLocks noGrp="1" noChangeArrowheads="1"/>
          </p:cNvSpPr>
          <p:nvPr>
            <p:ph type="title"/>
          </p:nvPr>
        </p:nvSpPr>
        <p:spPr>
          <a:xfrm>
            <a:off x="456481" y="273629"/>
            <a:ext cx="8226720" cy="695783"/>
          </a:xfrm>
          <a:ln/>
        </p:spPr>
        <p:txBody>
          <a:bodyPr>
            <a:spAutoFit/>
          </a:bodyPr>
          <a:lstStyle/>
          <a:p>
            <a:pPr algn="ct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dirty="0">
                <a:latin typeface="Palatino Linotype" pitchFamily="16" charset="0"/>
              </a:rPr>
              <a:t>Pre-call preparation</a:t>
            </a:r>
          </a:p>
        </p:txBody>
      </p:sp>
      <p:sp>
        <p:nvSpPr>
          <p:cNvPr id="11267" name="Rectangle 3"/>
          <p:cNvSpPr>
            <a:spLocks noGrp="1" noChangeArrowheads="1"/>
          </p:cNvSpPr>
          <p:nvPr>
            <p:ph type="body" idx="1"/>
          </p:nvPr>
        </p:nvSpPr>
        <p:spPr>
          <a:xfrm>
            <a:off x="548160" y="1345543"/>
            <a:ext cx="6157440" cy="1931057"/>
          </a:xfrm>
          <a:ln/>
        </p:spPr>
        <p:txBody>
          <a:bodyPr wrap="square">
            <a:spAutoFit/>
          </a:bodyPr>
          <a:lstStyle/>
          <a:p>
            <a:pPr marL="0" indent="0">
              <a:lnSpc>
                <a:spcPct val="97000"/>
              </a:lnSpc>
              <a:buSzPct val="100000"/>
              <a:buFont typeface="StarSymbol" charset="0"/>
              <a:buChar char="•"/>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Lst>
            </a:pPr>
            <a:r>
              <a:rPr lang="en-GB" sz="2200" b="1" i="1" dirty="0">
                <a:latin typeface="Palatino Linotype" pitchFamily="16" charset="0"/>
                <a:cs typeface="Arial Unicode MS" charset="0"/>
              </a:rPr>
              <a:t> Feel good about your work</a:t>
            </a:r>
          </a:p>
          <a:p>
            <a:pPr marL="0" indent="0">
              <a:lnSpc>
                <a:spcPct val="97000"/>
              </a:lnSpc>
              <a:buSzPct val="100000"/>
              <a:buFont typeface="StarSymbol" charset="0"/>
              <a:buChar char="•"/>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Lst>
            </a:pPr>
            <a:r>
              <a:rPr lang="en-GB" sz="2200" b="1" i="1" dirty="0">
                <a:latin typeface="Palatino Linotype" pitchFamily="16" charset="0"/>
                <a:cs typeface="Arial Unicode MS" charset="0"/>
              </a:rPr>
              <a:t> Smile</a:t>
            </a:r>
          </a:p>
          <a:p>
            <a:pPr marL="0" indent="0">
              <a:lnSpc>
                <a:spcPct val="97000"/>
              </a:lnSpc>
              <a:buSzPct val="100000"/>
              <a:buFont typeface="StarSymbol" charset="0"/>
              <a:buChar char="•"/>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Lst>
            </a:pPr>
            <a:r>
              <a:rPr lang="en-GB" sz="2200" b="1" i="1" dirty="0">
                <a:latin typeface="Palatino Linotype" pitchFamily="16" charset="0"/>
                <a:cs typeface="Arial Unicode MS" charset="0"/>
              </a:rPr>
              <a:t> Have a positive attitude</a:t>
            </a:r>
          </a:p>
          <a:p>
            <a:pPr marL="0" indent="0">
              <a:lnSpc>
                <a:spcPct val="97000"/>
              </a:lnSpc>
              <a:buSzPct val="100000"/>
              <a:buFont typeface="StarSymbol" charset="0"/>
              <a:buChar char="•"/>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Lst>
            </a:pPr>
            <a:r>
              <a:rPr lang="en-GB" sz="2200" b="1" i="1" dirty="0">
                <a:latin typeface="Palatino Linotype" pitchFamily="16" charset="0"/>
                <a:cs typeface="Arial Unicode MS" charset="0"/>
              </a:rPr>
              <a:t> Place the receiver of the telephone correctly</a:t>
            </a:r>
          </a:p>
          <a:p>
            <a:pPr marL="0" indent="0">
              <a:lnSpc>
                <a:spcPct val="97000"/>
              </a:lnSpc>
              <a:buSzPct val="100000"/>
              <a:buFont typeface="StarSymbol" charset="0"/>
              <a:buChar char="•"/>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Lst>
            </a:pPr>
            <a:r>
              <a:rPr lang="en-GB" sz="2200" b="1" i="1" dirty="0">
                <a:latin typeface="Palatino Linotype" pitchFamily="16" charset="0"/>
                <a:cs typeface="Arial Unicode MS" charset="0"/>
              </a:rPr>
              <a:t> Organize your desk</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456481" y="273629"/>
            <a:ext cx="8226720" cy="753748"/>
          </a:xfrm>
          <a:ln/>
        </p:spPr>
        <p:txBody>
          <a:bodyPr>
            <a:spAutoFit/>
          </a:bodyPr>
          <a:lstStyle/>
          <a:p>
            <a:pPr algn="ctr">
              <a:lnSpc>
                <a:spcPct val="112000"/>
              </a:lnSpc>
              <a:spcAft>
                <a:spcPts val="1282"/>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b="1" dirty="0">
                <a:latin typeface="Palatino Linotype" pitchFamily="16" charset="0"/>
              </a:rPr>
              <a:t>Answering calls for others</a:t>
            </a:r>
          </a:p>
        </p:txBody>
      </p:sp>
      <p:sp>
        <p:nvSpPr>
          <p:cNvPr id="12290" name="Rectangle 2"/>
          <p:cNvSpPr>
            <a:spLocks noGrp="1" noChangeArrowheads="1"/>
          </p:cNvSpPr>
          <p:nvPr>
            <p:ph type="body" idx="1"/>
          </p:nvPr>
        </p:nvSpPr>
        <p:spPr>
          <a:xfrm>
            <a:off x="457200" y="1676400"/>
            <a:ext cx="4844160" cy="3292455"/>
          </a:xfrm>
          <a:ln/>
        </p:spPr>
        <p:txBody>
          <a:bodyPr>
            <a:spAutoFit/>
          </a:bodyPr>
          <a:lstStyle/>
          <a:p>
            <a:pPr>
              <a:lnSpc>
                <a:spcPct val="97000"/>
              </a:lnSpc>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GB" sz="2800" dirty="0">
                <a:latin typeface="Palatino Linotype" pitchFamily="16" charset="0"/>
              </a:rPr>
              <a:t>Identify yourself and the company </a:t>
            </a:r>
          </a:p>
          <a:p>
            <a:pPr>
              <a:lnSpc>
                <a:spcPct val="112000"/>
              </a:lnSpc>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GB" sz="2800" dirty="0">
                <a:latin typeface="Palatino Linotype" pitchFamily="16" charset="0"/>
              </a:rPr>
              <a:t>Offer assistance in the absence of others</a:t>
            </a:r>
          </a:p>
          <a:p>
            <a:pPr>
              <a:lnSpc>
                <a:spcPct val="97000"/>
              </a:lnSpc>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GB" sz="2800" dirty="0">
                <a:latin typeface="Palatino Linotype" pitchFamily="16" charset="0"/>
              </a:rPr>
              <a:t>Do not make commitments for others</a:t>
            </a:r>
          </a:p>
          <a:p>
            <a:pPr>
              <a:lnSpc>
                <a:spcPct val="97000"/>
              </a:lnSpc>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GB" sz="2800" dirty="0">
                <a:latin typeface="Palatino Linotype" pitchFamily="16" charset="0"/>
              </a:rPr>
              <a:t>Take accurate messages </a:t>
            </a:r>
          </a:p>
        </p:txBody>
      </p:sp>
      <p:pic>
        <p:nvPicPr>
          <p:cNvPr id="12291" name="Picture 3"/>
          <p:cNvPicPr>
            <a:picLocks noChangeAspect="1" noChangeArrowheads="1"/>
          </p:cNvPicPr>
          <p:nvPr/>
        </p:nvPicPr>
        <p:blipFill>
          <a:blip r:embed="rId3" cstate="print"/>
          <a:srcRect/>
          <a:stretch>
            <a:fillRect/>
          </a:stretch>
        </p:blipFill>
        <p:spPr bwMode="auto">
          <a:xfrm>
            <a:off x="5391360" y="1676400"/>
            <a:ext cx="3752640" cy="51816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round/>
            <a:headEnd/>
            <a:tailEnd/>
          </a:ln>
          <a:effectLst/>
        </p:spPr>
      </p:pic>
      <p:sp>
        <p:nvSpPr>
          <p:cNvPr id="13314" name="Rectangle 2"/>
          <p:cNvSpPr>
            <a:spLocks noGrp="1" noChangeArrowheads="1"/>
          </p:cNvSpPr>
          <p:nvPr>
            <p:ph type="title"/>
          </p:nvPr>
        </p:nvSpPr>
        <p:spPr>
          <a:xfrm>
            <a:off x="536280" y="381000"/>
            <a:ext cx="8226720" cy="621147"/>
          </a:xfrm>
          <a:ln/>
        </p:spPr>
        <p:txBody>
          <a:bodyPr>
            <a:spAutoFit/>
          </a:bodyPr>
          <a:lstStyle/>
          <a:p>
            <a:pPr algn="ct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3600" dirty="0">
                <a:latin typeface="Palatino Linotype" pitchFamily="16" charset="0"/>
              </a:rPr>
              <a:t>Hold procedure &amp; Transferring calls</a:t>
            </a:r>
          </a:p>
        </p:txBody>
      </p:sp>
      <p:sp>
        <p:nvSpPr>
          <p:cNvPr id="13315" name="Rectangle 3"/>
          <p:cNvSpPr>
            <a:spLocks noGrp="1" noChangeArrowheads="1"/>
          </p:cNvSpPr>
          <p:nvPr>
            <p:ph type="body" idx="1"/>
          </p:nvPr>
        </p:nvSpPr>
        <p:spPr>
          <a:xfrm>
            <a:off x="685800" y="1387123"/>
            <a:ext cx="7891079" cy="3718277"/>
          </a:xfrm>
          <a:ln/>
        </p:spPr>
        <p:txBody>
          <a:bodyPr wrap="square">
            <a:spAutoFit/>
          </a:bodyPr>
          <a:lstStyle/>
          <a:p>
            <a:pPr marL="290884" indent="-290884">
              <a:lnSpc>
                <a:spcPct val="97000"/>
              </a:lnSpc>
              <a:buSzPct val="100000"/>
              <a:buFont typeface="StarSymbol" charset="0"/>
              <a:buChar char="•"/>
              <a:tabLst>
                <a:tab pos="318245" algn="l"/>
                <a:tab pos="732971" algn="l"/>
                <a:tab pos="1147697" algn="l"/>
                <a:tab pos="1562424" algn="l"/>
                <a:tab pos="1977150" algn="l"/>
                <a:tab pos="2391876" algn="l"/>
                <a:tab pos="2806602" algn="l"/>
                <a:tab pos="3221328" algn="l"/>
                <a:tab pos="3636054" algn="l"/>
                <a:tab pos="4050780" algn="l"/>
                <a:tab pos="4465506" algn="l"/>
                <a:tab pos="4880232" algn="l"/>
                <a:tab pos="5294959" algn="l"/>
                <a:tab pos="5709685" algn="l"/>
                <a:tab pos="6124411" algn="l"/>
                <a:tab pos="6539137" algn="l"/>
                <a:tab pos="6953863" algn="l"/>
                <a:tab pos="7368589" algn="l"/>
                <a:tab pos="7783315" algn="l"/>
                <a:tab pos="8198041" algn="l"/>
              </a:tabLst>
            </a:pPr>
            <a:r>
              <a:rPr lang="en-GB" sz="2400" dirty="0">
                <a:latin typeface="Palatino Linotype" pitchFamily="16" charset="0"/>
              </a:rPr>
              <a:t> Seek permission </a:t>
            </a:r>
          </a:p>
          <a:p>
            <a:pPr marL="290884" indent="-290884">
              <a:lnSpc>
                <a:spcPct val="97000"/>
              </a:lnSpc>
              <a:buSzPct val="100000"/>
              <a:buNone/>
              <a:tabLst>
                <a:tab pos="318245" algn="l"/>
                <a:tab pos="732971" algn="l"/>
                <a:tab pos="1147697" algn="l"/>
                <a:tab pos="1562424" algn="l"/>
                <a:tab pos="1977150" algn="l"/>
                <a:tab pos="2391876" algn="l"/>
                <a:tab pos="2806602" algn="l"/>
                <a:tab pos="3221328" algn="l"/>
                <a:tab pos="3636054" algn="l"/>
                <a:tab pos="4050780" algn="l"/>
                <a:tab pos="4465506" algn="l"/>
                <a:tab pos="4880232" algn="l"/>
                <a:tab pos="5294959" algn="l"/>
                <a:tab pos="5709685" algn="l"/>
                <a:tab pos="6124411" algn="l"/>
                <a:tab pos="6539137" algn="l"/>
                <a:tab pos="6953863" algn="l"/>
                <a:tab pos="7368589" algn="l"/>
                <a:tab pos="7783315" algn="l"/>
                <a:tab pos="8198041" algn="l"/>
              </a:tabLst>
            </a:pPr>
            <a:endParaRPr lang="en-GB" sz="2400" dirty="0">
              <a:latin typeface="Palatino Linotype" pitchFamily="16" charset="0"/>
            </a:endParaRPr>
          </a:p>
          <a:p>
            <a:pPr marL="290884" indent="-290884">
              <a:lnSpc>
                <a:spcPct val="97000"/>
              </a:lnSpc>
              <a:buSzPct val="100000"/>
              <a:buFont typeface="StarSymbol" charset="0"/>
              <a:buChar char="•"/>
              <a:tabLst>
                <a:tab pos="318245" algn="l"/>
                <a:tab pos="732971" algn="l"/>
                <a:tab pos="1147697" algn="l"/>
                <a:tab pos="1562424" algn="l"/>
                <a:tab pos="1977150" algn="l"/>
                <a:tab pos="2391876" algn="l"/>
                <a:tab pos="2806602" algn="l"/>
                <a:tab pos="3221328" algn="l"/>
                <a:tab pos="3636054" algn="l"/>
                <a:tab pos="4050780" algn="l"/>
                <a:tab pos="4465506" algn="l"/>
                <a:tab pos="4880232" algn="l"/>
                <a:tab pos="5294959" algn="l"/>
                <a:tab pos="5709685" algn="l"/>
                <a:tab pos="6124411" algn="l"/>
                <a:tab pos="6539137" algn="l"/>
                <a:tab pos="6953863" algn="l"/>
                <a:tab pos="7368589" algn="l"/>
                <a:tab pos="7783315" algn="l"/>
                <a:tab pos="8198041" algn="l"/>
              </a:tabLst>
            </a:pPr>
            <a:r>
              <a:rPr lang="en-GB" sz="2400" dirty="0">
                <a:latin typeface="Palatino Linotype" pitchFamily="16" charset="0"/>
              </a:rPr>
              <a:t> Specify the duration</a:t>
            </a:r>
          </a:p>
          <a:p>
            <a:pPr marL="290884" indent="-290884">
              <a:lnSpc>
                <a:spcPct val="97000"/>
              </a:lnSpc>
              <a:buSzPct val="100000"/>
              <a:buNone/>
              <a:tabLst>
                <a:tab pos="318245" algn="l"/>
                <a:tab pos="732971" algn="l"/>
                <a:tab pos="1147697" algn="l"/>
                <a:tab pos="1562424" algn="l"/>
                <a:tab pos="1977150" algn="l"/>
                <a:tab pos="2391876" algn="l"/>
                <a:tab pos="2806602" algn="l"/>
                <a:tab pos="3221328" algn="l"/>
                <a:tab pos="3636054" algn="l"/>
                <a:tab pos="4050780" algn="l"/>
                <a:tab pos="4465506" algn="l"/>
                <a:tab pos="4880232" algn="l"/>
                <a:tab pos="5294959" algn="l"/>
                <a:tab pos="5709685" algn="l"/>
                <a:tab pos="6124411" algn="l"/>
                <a:tab pos="6539137" algn="l"/>
                <a:tab pos="6953863" algn="l"/>
                <a:tab pos="7368589" algn="l"/>
                <a:tab pos="7783315" algn="l"/>
                <a:tab pos="8198041" algn="l"/>
              </a:tabLst>
            </a:pPr>
            <a:endParaRPr lang="en-GB" sz="2400" dirty="0">
              <a:latin typeface="Palatino Linotype" pitchFamily="16" charset="0"/>
            </a:endParaRPr>
          </a:p>
          <a:p>
            <a:pPr marL="290884" indent="-290884">
              <a:lnSpc>
                <a:spcPct val="97000"/>
              </a:lnSpc>
              <a:buSzPct val="100000"/>
              <a:buFont typeface="StarSymbol" charset="0"/>
              <a:buChar char="•"/>
              <a:tabLst>
                <a:tab pos="318245" algn="l"/>
                <a:tab pos="732971" algn="l"/>
                <a:tab pos="1147697" algn="l"/>
                <a:tab pos="1562424" algn="l"/>
                <a:tab pos="1977150" algn="l"/>
                <a:tab pos="2391876" algn="l"/>
                <a:tab pos="2806602" algn="l"/>
                <a:tab pos="3221328" algn="l"/>
                <a:tab pos="3636054" algn="l"/>
                <a:tab pos="4050780" algn="l"/>
                <a:tab pos="4465506" algn="l"/>
                <a:tab pos="4880232" algn="l"/>
                <a:tab pos="5294959" algn="l"/>
                <a:tab pos="5709685" algn="l"/>
                <a:tab pos="6124411" algn="l"/>
                <a:tab pos="6539137" algn="l"/>
                <a:tab pos="6953863" algn="l"/>
                <a:tab pos="7368589" algn="l"/>
                <a:tab pos="7783315" algn="l"/>
                <a:tab pos="8198041" algn="l"/>
              </a:tabLst>
            </a:pPr>
            <a:r>
              <a:rPr lang="en-GB" sz="2400" dirty="0">
                <a:latin typeface="Palatino Linotype" pitchFamily="16" charset="0"/>
              </a:rPr>
              <a:t> Explain the reason for the transfer</a:t>
            </a:r>
          </a:p>
          <a:p>
            <a:pPr marL="290884" indent="-290884">
              <a:lnSpc>
                <a:spcPct val="97000"/>
              </a:lnSpc>
              <a:buSzPct val="100000"/>
              <a:buNone/>
              <a:tabLst>
                <a:tab pos="318245" algn="l"/>
                <a:tab pos="732971" algn="l"/>
                <a:tab pos="1147697" algn="l"/>
                <a:tab pos="1562424" algn="l"/>
                <a:tab pos="1977150" algn="l"/>
                <a:tab pos="2391876" algn="l"/>
                <a:tab pos="2806602" algn="l"/>
                <a:tab pos="3221328" algn="l"/>
                <a:tab pos="3636054" algn="l"/>
                <a:tab pos="4050780" algn="l"/>
                <a:tab pos="4465506" algn="l"/>
                <a:tab pos="4880232" algn="l"/>
                <a:tab pos="5294959" algn="l"/>
                <a:tab pos="5709685" algn="l"/>
                <a:tab pos="6124411" algn="l"/>
                <a:tab pos="6539137" algn="l"/>
                <a:tab pos="6953863" algn="l"/>
                <a:tab pos="7368589" algn="l"/>
                <a:tab pos="7783315" algn="l"/>
                <a:tab pos="8198041" algn="l"/>
              </a:tabLst>
            </a:pPr>
            <a:endParaRPr lang="en-GB" sz="2400" dirty="0">
              <a:latin typeface="Palatino Linotype" pitchFamily="16" charset="0"/>
            </a:endParaRPr>
          </a:p>
          <a:p>
            <a:pPr marL="290884" indent="-290884">
              <a:lnSpc>
                <a:spcPct val="97000"/>
              </a:lnSpc>
              <a:buSzPct val="100000"/>
              <a:buFont typeface="StarSymbol" charset="0"/>
              <a:buChar char="•"/>
              <a:tabLst>
                <a:tab pos="318245" algn="l"/>
                <a:tab pos="732971" algn="l"/>
                <a:tab pos="1147697" algn="l"/>
                <a:tab pos="1562424" algn="l"/>
                <a:tab pos="1977150" algn="l"/>
                <a:tab pos="2391876" algn="l"/>
                <a:tab pos="2806602" algn="l"/>
                <a:tab pos="3221328" algn="l"/>
                <a:tab pos="3636054" algn="l"/>
                <a:tab pos="4050780" algn="l"/>
                <a:tab pos="4465506" algn="l"/>
                <a:tab pos="4880232" algn="l"/>
                <a:tab pos="5294959" algn="l"/>
                <a:tab pos="5709685" algn="l"/>
                <a:tab pos="6124411" algn="l"/>
                <a:tab pos="6539137" algn="l"/>
                <a:tab pos="6953863" algn="l"/>
                <a:tab pos="7368589" algn="l"/>
                <a:tab pos="7783315" algn="l"/>
                <a:tab pos="8198041" algn="l"/>
              </a:tabLst>
            </a:pPr>
            <a:r>
              <a:rPr lang="en-GB" sz="2400" dirty="0">
                <a:latin typeface="Palatino Linotype" pitchFamily="16" charset="0"/>
              </a:rPr>
              <a:t> Wait for the customer’s response</a:t>
            </a:r>
          </a:p>
          <a:p>
            <a:pPr marL="290884" indent="-290884">
              <a:lnSpc>
                <a:spcPct val="97000"/>
              </a:lnSpc>
              <a:buSzPct val="100000"/>
              <a:buNone/>
              <a:tabLst>
                <a:tab pos="318245" algn="l"/>
                <a:tab pos="732971" algn="l"/>
                <a:tab pos="1147697" algn="l"/>
                <a:tab pos="1562424" algn="l"/>
                <a:tab pos="1977150" algn="l"/>
                <a:tab pos="2391876" algn="l"/>
                <a:tab pos="2806602" algn="l"/>
                <a:tab pos="3221328" algn="l"/>
                <a:tab pos="3636054" algn="l"/>
                <a:tab pos="4050780" algn="l"/>
                <a:tab pos="4465506" algn="l"/>
                <a:tab pos="4880232" algn="l"/>
                <a:tab pos="5294959" algn="l"/>
                <a:tab pos="5709685" algn="l"/>
                <a:tab pos="6124411" algn="l"/>
                <a:tab pos="6539137" algn="l"/>
                <a:tab pos="6953863" algn="l"/>
                <a:tab pos="7368589" algn="l"/>
                <a:tab pos="7783315" algn="l"/>
                <a:tab pos="8198041" algn="l"/>
              </a:tabLst>
            </a:pPr>
            <a:endParaRPr lang="en-GB" sz="2400" dirty="0">
              <a:latin typeface="Palatino Linotype" pitchFamily="16" charset="0"/>
            </a:endParaRPr>
          </a:p>
          <a:p>
            <a:pPr marL="290884" indent="-290884">
              <a:lnSpc>
                <a:spcPct val="97000"/>
              </a:lnSpc>
              <a:buSzPct val="100000"/>
              <a:buFont typeface="StarSymbol" charset="0"/>
              <a:buChar char="•"/>
              <a:tabLst>
                <a:tab pos="318245" algn="l"/>
                <a:tab pos="732971" algn="l"/>
                <a:tab pos="1147697" algn="l"/>
                <a:tab pos="1562424" algn="l"/>
                <a:tab pos="1977150" algn="l"/>
                <a:tab pos="2391876" algn="l"/>
                <a:tab pos="2806602" algn="l"/>
                <a:tab pos="3221328" algn="l"/>
                <a:tab pos="3636054" algn="l"/>
                <a:tab pos="4050780" algn="l"/>
                <a:tab pos="4465506" algn="l"/>
                <a:tab pos="4880232" algn="l"/>
                <a:tab pos="5294959" algn="l"/>
                <a:tab pos="5709685" algn="l"/>
                <a:tab pos="6124411" algn="l"/>
                <a:tab pos="6539137" algn="l"/>
                <a:tab pos="6953863" algn="l"/>
                <a:tab pos="7368589" algn="l"/>
                <a:tab pos="7783315" algn="l"/>
                <a:tab pos="8198041" algn="l"/>
              </a:tabLst>
            </a:pPr>
            <a:r>
              <a:rPr lang="en-GB" sz="2400" dirty="0">
                <a:latin typeface="Palatino Linotype" pitchFamily="16" charset="0"/>
              </a:rPr>
              <a:t> Get back to the customer in the committed time frame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762000" y="990600"/>
            <a:ext cx="7620000" cy="2057400"/>
          </a:xfrm>
        </p:spPr>
        <p:txBody>
          <a:bodyPr>
            <a:normAutofit/>
          </a:bodyPr>
          <a:lstStyle/>
          <a:p>
            <a:pPr algn="ctr">
              <a:buNone/>
            </a:pPr>
            <a:r>
              <a:rPr lang="en-US" sz="2800" b="1" dirty="0" smtClean="0">
                <a:latin typeface="Times New Roman" pitchFamily="18" charset="0"/>
                <a:cs typeface="Times New Roman" pitchFamily="18" charset="0"/>
              </a:rPr>
              <a:t>“PEOPLE LEARN BEST NOT BY BEING TOLD, BUT BY EXPERIENCING THE CONSEQUENCES OF THEIR THOUGHTS AND ACTIONS”</a:t>
            </a:r>
            <a:endParaRPr lang="en-IN" sz="2800" b="1" dirty="0" smtClean="0">
              <a:latin typeface="Times New Roman" pitchFamily="18" charset="0"/>
              <a:cs typeface="Times New Roman" pitchFamily="18" charset="0"/>
            </a:endParaRPr>
          </a:p>
        </p:txBody>
      </p:sp>
      <p:pic>
        <p:nvPicPr>
          <p:cNvPr id="11266" name="Picture 2" descr="D:\ADMIN WORKS\Softskills\VAPS\Communication Skills\pictures\developing-the-art-of-comunication.jpg"/>
          <p:cNvPicPr>
            <a:picLocks noChangeAspect="1" noChangeArrowheads="1"/>
          </p:cNvPicPr>
          <p:nvPr/>
        </p:nvPicPr>
        <p:blipFill>
          <a:blip r:embed="rId2"/>
          <a:srcRect/>
          <a:stretch>
            <a:fillRect/>
          </a:stretch>
        </p:blipFill>
        <p:spPr bwMode="auto">
          <a:xfrm>
            <a:off x="0" y="3505200"/>
            <a:ext cx="9144000" cy="3352800"/>
          </a:xfrm>
          <a:prstGeom prst="rect">
            <a:avLst/>
          </a:prstGeom>
          <a:noFill/>
        </p:spPr>
      </p:pic>
    </p:spTree>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a:srcRect/>
          <a:stretch>
            <a:fillRect/>
          </a:stretch>
        </p:blipFill>
        <p:spPr bwMode="auto">
          <a:xfrm>
            <a:off x="0" y="0"/>
            <a:ext cx="9123840" cy="6858000"/>
          </a:xfrm>
          <a:prstGeom prst="rect">
            <a:avLst/>
          </a:prstGeom>
          <a:noFill/>
          <a:ln w="9525">
            <a:noFill/>
            <a:round/>
            <a:headEnd/>
            <a:tailEnd/>
          </a:ln>
          <a:effectLst/>
        </p:spPr>
      </p:pic>
      <p:sp>
        <p:nvSpPr>
          <p:cNvPr id="14338" name="Rectangle 2"/>
          <p:cNvSpPr>
            <a:spLocks noGrp="1" noChangeArrowheads="1"/>
          </p:cNvSpPr>
          <p:nvPr>
            <p:ph type="title"/>
          </p:nvPr>
        </p:nvSpPr>
        <p:spPr>
          <a:xfrm>
            <a:off x="456481" y="273629"/>
            <a:ext cx="8226720" cy="695783"/>
          </a:xfrm>
          <a:ln/>
        </p:spPr>
        <p:txBody>
          <a:bodyPr>
            <a:spAutoFit/>
          </a:bodyPr>
          <a:lstStyle/>
          <a:p>
            <a:pPr algn="ct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dirty="0">
                <a:latin typeface="Palatino Linotype" pitchFamily="16" charset="0"/>
              </a:rPr>
              <a:t>Handling complaints</a:t>
            </a:r>
          </a:p>
        </p:txBody>
      </p:sp>
      <p:sp>
        <p:nvSpPr>
          <p:cNvPr id="14339" name="Rectangle 3"/>
          <p:cNvSpPr>
            <a:spLocks noGrp="1" noChangeArrowheads="1"/>
          </p:cNvSpPr>
          <p:nvPr>
            <p:ph type="body" idx="1"/>
          </p:nvPr>
        </p:nvSpPr>
        <p:spPr>
          <a:xfrm>
            <a:off x="717720" y="1127671"/>
            <a:ext cx="8045280" cy="5522168"/>
          </a:xfrm>
          <a:ln/>
        </p:spPr>
        <p:txBody>
          <a:bodyPr wrap="square">
            <a:spAutoFit/>
          </a:bodyPr>
          <a:lstStyle/>
          <a:p>
            <a:pPr>
              <a:lnSpc>
                <a:spcPct val="95000"/>
              </a:lnSpc>
              <a:spcBef>
                <a:spcPts val="0"/>
              </a:spcBef>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GB" sz="2800" b="1" dirty="0">
                <a:latin typeface="Palatino Linotype" pitchFamily="16" charset="0"/>
              </a:rPr>
              <a:t>Listen carefully</a:t>
            </a:r>
          </a:p>
          <a:p>
            <a:pPr>
              <a:lnSpc>
                <a:spcPct val="95000"/>
              </a:lnSpc>
              <a:spcBef>
                <a:spcPts val="0"/>
              </a:spcBef>
              <a:buNone/>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endParaRPr lang="en-GB" sz="2800" b="1" dirty="0">
              <a:latin typeface="Palatino Linotype" pitchFamily="16" charset="0"/>
            </a:endParaRPr>
          </a:p>
          <a:p>
            <a:pPr>
              <a:lnSpc>
                <a:spcPct val="95000"/>
              </a:lnSpc>
              <a:spcBef>
                <a:spcPts val="0"/>
              </a:spcBef>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GB" sz="2800" b="1" dirty="0">
                <a:latin typeface="Palatino Linotype" pitchFamily="16" charset="0"/>
              </a:rPr>
              <a:t>Convey sincere interest and be empathetic</a:t>
            </a:r>
          </a:p>
          <a:p>
            <a:pPr>
              <a:lnSpc>
                <a:spcPct val="95000"/>
              </a:lnSpc>
              <a:spcBef>
                <a:spcPts val="0"/>
              </a:spcBef>
              <a:buNone/>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endParaRPr lang="en-GB" sz="2800" b="1" dirty="0">
              <a:latin typeface="Palatino Linotype" pitchFamily="16" charset="0"/>
            </a:endParaRPr>
          </a:p>
          <a:p>
            <a:pPr>
              <a:lnSpc>
                <a:spcPct val="95000"/>
              </a:lnSpc>
              <a:spcBef>
                <a:spcPts val="0"/>
              </a:spcBef>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GB" sz="2800" b="1" dirty="0">
                <a:latin typeface="Palatino Linotype" pitchFamily="16" charset="0"/>
              </a:rPr>
              <a:t>Agree as often as possible</a:t>
            </a:r>
          </a:p>
          <a:p>
            <a:pPr>
              <a:lnSpc>
                <a:spcPct val="95000"/>
              </a:lnSpc>
              <a:spcBef>
                <a:spcPts val="0"/>
              </a:spcBef>
              <a:buNone/>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endParaRPr lang="en-GB" sz="2800" b="1" dirty="0">
              <a:latin typeface="Palatino Linotype" pitchFamily="16" charset="0"/>
            </a:endParaRPr>
          </a:p>
          <a:p>
            <a:pPr>
              <a:lnSpc>
                <a:spcPct val="95000"/>
              </a:lnSpc>
              <a:spcBef>
                <a:spcPts val="0"/>
              </a:spcBef>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GB" sz="2800" b="1" dirty="0">
                <a:latin typeface="Palatino Linotype" pitchFamily="16" charset="0"/>
              </a:rPr>
              <a:t>Remain calm and courteous. DO NOT ARGUE!</a:t>
            </a:r>
          </a:p>
          <a:p>
            <a:pPr>
              <a:lnSpc>
                <a:spcPct val="95000"/>
              </a:lnSpc>
              <a:spcBef>
                <a:spcPts val="0"/>
              </a:spcBef>
              <a:buNone/>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endParaRPr lang="en-GB" sz="2800" b="1" dirty="0">
              <a:latin typeface="Palatino Linotype" pitchFamily="16" charset="0"/>
            </a:endParaRPr>
          </a:p>
          <a:p>
            <a:pPr>
              <a:lnSpc>
                <a:spcPct val="95000"/>
              </a:lnSpc>
              <a:spcBef>
                <a:spcPts val="0"/>
              </a:spcBef>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GB" sz="2800" b="1" dirty="0">
                <a:latin typeface="Palatino Linotype" pitchFamily="16" charset="0"/>
              </a:rPr>
              <a:t>Do not interrupt </a:t>
            </a:r>
          </a:p>
          <a:p>
            <a:pPr>
              <a:lnSpc>
                <a:spcPct val="95000"/>
              </a:lnSpc>
              <a:spcBef>
                <a:spcPts val="0"/>
              </a:spcBef>
              <a:buNone/>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endParaRPr lang="en-GB" sz="2800" b="1" dirty="0">
              <a:latin typeface="Palatino Linotype" pitchFamily="16" charset="0"/>
            </a:endParaRPr>
          </a:p>
          <a:p>
            <a:pPr>
              <a:lnSpc>
                <a:spcPct val="95000"/>
              </a:lnSpc>
              <a:spcBef>
                <a:spcPts val="0"/>
              </a:spcBef>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GB" sz="2800" b="1" dirty="0">
                <a:latin typeface="Palatino Linotype" pitchFamily="16" charset="0"/>
              </a:rPr>
              <a:t>Do not blame co-workers</a:t>
            </a:r>
            <a:r>
              <a:rPr lang="en-GB" sz="1800" b="1" i="1" dirty="0">
                <a:latin typeface="Palatino Linotype" pitchFamily="16" charset="0"/>
              </a:rPr>
              <a:t/>
            </a:r>
            <a:br>
              <a:rPr lang="en-GB" sz="1800" b="1" i="1" dirty="0">
                <a:latin typeface="Palatino Linotype" pitchFamily="16" charset="0"/>
              </a:rPr>
            </a:br>
            <a:r>
              <a:rPr lang="en-GB" sz="1800" b="1" i="1" dirty="0">
                <a:latin typeface="Palatino Linotype" pitchFamily="16" charset="0"/>
              </a:rPr>
              <a:t/>
            </a:r>
            <a:br>
              <a:rPr lang="en-GB" sz="1800" b="1" i="1" dirty="0">
                <a:latin typeface="Palatino Linotype" pitchFamily="16" charset="0"/>
              </a:rPr>
            </a:br>
            <a:endParaRPr lang="en-GB" sz="1800" dirty="0">
              <a:latin typeface="Palatino Linotype" pitchFamily="16"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round/>
            <a:headEnd/>
            <a:tailEnd/>
          </a:ln>
          <a:effectLst/>
        </p:spPr>
      </p:pic>
      <p:sp>
        <p:nvSpPr>
          <p:cNvPr id="15362" name="Rectangle 2"/>
          <p:cNvSpPr>
            <a:spLocks noGrp="1" noChangeArrowheads="1"/>
          </p:cNvSpPr>
          <p:nvPr>
            <p:ph type="title"/>
          </p:nvPr>
        </p:nvSpPr>
        <p:spPr>
          <a:xfrm>
            <a:off x="482401" y="309633"/>
            <a:ext cx="8226720" cy="695783"/>
          </a:xfrm>
          <a:ln/>
        </p:spPr>
        <p:txBody>
          <a:bodyPr>
            <a:spAutoFit/>
          </a:bodyPr>
          <a:lstStyle/>
          <a:p>
            <a:pPr algn="ct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dirty="0">
                <a:solidFill>
                  <a:srgbClr val="FFFFFF"/>
                </a:solidFill>
                <a:latin typeface="Palatino Linotype" pitchFamily="16" charset="0"/>
              </a:rPr>
              <a:t>Handling complaints contd..</a:t>
            </a:r>
          </a:p>
        </p:txBody>
      </p:sp>
      <p:sp>
        <p:nvSpPr>
          <p:cNvPr id="15363" name="Rectangle 3"/>
          <p:cNvSpPr>
            <a:spLocks noGrp="1" noChangeArrowheads="1"/>
          </p:cNvSpPr>
          <p:nvPr>
            <p:ph type="body" idx="1"/>
          </p:nvPr>
        </p:nvSpPr>
        <p:spPr>
          <a:xfrm>
            <a:off x="990600" y="1315292"/>
            <a:ext cx="6842880" cy="4704508"/>
          </a:xfrm>
          <a:ln/>
        </p:spPr>
        <p:txBody>
          <a:bodyPr>
            <a:spAutoFit/>
          </a:bodyPr>
          <a:lstStyle/>
          <a:p>
            <a:pPr>
              <a:lnSpc>
                <a:spcPct val="95000"/>
              </a:lnSpc>
              <a:spcBef>
                <a:spcPts val="0"/>
              </a:spcBef>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GB" sz="3200" b="1" dirty="0">
                <a:solidFill>
                  <a:srgbClr val="FFFFFF"/>
                </a:solidFill>
                <a:latin typeface="Palatino Linotype" pitchFamily="16" charset="0"/>
              </a:rPr>
              <a:t>Explain clearly</a:t>
            </a:r>
          </a:p>
          <a:p>
            <a:pPr>
              <a:lnSpc>
                <a:spcPct val="95000"/>
              </a:lnSpc>
              <a:buNone/>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endParaRPr lang="en-GB" sz="3200" b="1" dirty="0">
              <a:solidFill>
                <a:srgbClr val="FFFFFF"/>
              </a:solidFill>
              <a:latin typeface="Palatino Linotype" pitchFamily="16" charset="0"/>
            </a:endParaRPr>
          </a:p>
          <a:p>
            <a:pPr>
              <a:lnSpc>
                <a:spcPct val="95000"/>
              </a:lnSpc>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GB" sz="3200" b="1" dirty="0">
                <a:solidFill>
                  <a:srgbClr val="FFFFFF"/>
                </a:solidFill>
                <a:latin typeface="Palatino Linotype" pitchFamily="16" charset="0"/>
              </a:rPr>
              <a:t>Do not make unrealistic promises</a:t>
            </a:r>
          </a:p>
          <a:p>
            <a:pPr>
              <a:lnSpc>
                <a:spcPct val="95000"/>
              </a:lnSpc>
              <a:buNone/>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endParaRPr lang="en-GB" sz="3200" b="1" dirty="0">
              <a:solidFill>
                <a:srgbClr val="FFFFFF"/>
              </a:solidFill>
              <a:latin typeface="Palatino Linotype" pitchFamily="16" charset="0"/>
            </a:endParaRPr>
          </a:p>
          <a:p>
            <a:pPr>
              <a:lnSpc>
                <a:spcPct val="95000"/>
              </a:lnSpc>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GB" sz="3200" b="1" dirty="0">
                <a:solidFill>
                  <a:srgbClr val="FFFFFF"/>
                </a:solidFill>
                <a:latin typeface="Palatino Linotype" pitchFamily="16" charset="0"/>
              </a:rPr>
              <a:t>Apologize</a:t>
            </a:r>
          </a:p>
          <a:p>
            <a:pPr>
              <a:lnSpc>
                <a:spcPct val="95000"/>
              </a:lnSpc>
              <a:buNone/>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endParaRPr lang="en-GB" sz="3200" b="1" dirty="0">
              <a:solidFill>
                <a:srgbClr val="FFFFFF"/>
              </a:solidFill>
              <a:latin typeface="Palatino Linotype" pitchFamily="16" charset="0"/>
            </a:endParaRPr>
          </a:p>
          <a:p>
            <a:pPr>
              <a:lnSpc>
                <a:spcPct val="95000"/>
              </a:lnSpc>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GB" sz="3200" b="1" dirty="0">
                <a:solidFill>
                  <a:srgbClr val="FFFFFF"/>
                </a:solidFill>
                <a:latin typeface="Palatino Linotype" pitchFamily="16" charset="0"/>
              </a:rPr>
              <a:t>Act fast</a:t>
            </a:r>
          </a:p>
          <a:p>
            <a:pPr>
              <a:lnSpc>
                <a:spcPct val="95000"/>
              </a:lnSpc>
              <a:buNone/>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endParaRPr lang="en-GB" sz="3200" b="1" dirty="0">
              <a:solidFill>
                <a:srgbClr val="FFFFFF"/>
              </a:solidFill>
              <a:latin typeface="Palatino Linotype" pitchFamily="16" charset="0"/>
            </a:endParaRPr>
          </a:p>
          <a:p>
            <a:pPr>
              <a:lnSpc>
                <a:spcPct val="95000"/>
              </a:lnSpc>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GB" sz="3200" b="1" dirty="0">
                <a:solidFill>
                  <a:srgbClr val="FFFFFF"/>
                </a:solidFill>
                <a:latin typeface="Palatino Linotype" pitchFamily="16" charset="0"/>
              </a:rPr>
              <a:t>Follow up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a:srcRect/>
          <a:stretch>
            <a:fillRect/>
          </a:stretch>
        </p:blipFill>
        <p:spPr bwMode="auto">
          <a:xfrm>
            <a:off x="4976640" y="2695963"/>
            <a:ext cx="4167360" cy="4162037"/>
          </a:xfrm>
          <a:prstGeom prst="rect">
            <a:avLst/>
          </a:prstGeom>
          <a:noFill/>
          <a:ln w="9525">
            <a:noFill/>
            <a:round/>
            <a:headEnd/>
            <a:tailEnd/>
          </a:ln>
          <a:effectLst/>
        </p:spPr>
      </p:pic>
      <p:sp>
        <p:nvSpPr>
          <p:cNvPr id="16386" name="Rectangle 2"/>
          <p:cNvSpPr>
            <a:spLocks noGrp="1" noChangeArrowheads="1"/>
          </p:cNvSpPr>
          <p:nvPr>
            <p:ph type="title"/>
          </p:nvPr>
        </p:nvSpPr>
        <p:spPr>
          <a:xfrm>
            <a:off x="456481" y="142576"/>
            <a:ext cx="8226720" cy="695783"/>
          </a:xfrm>
          <a:ln/>
        </p:spPr>
        <p:txBody>
          <a:bodyPr>
            <a:spAutoFit/>
          </a:bodyPr>
          <a:lstStyle/>
          <a:p>
            <a:pPr algn="ct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b="1" dirty="0">
                <a:latin typeface="Palatino Linotype" pitchFamily="16" charset="0"/>
              </a:rPr>
              <a:t>Call closure</a:t>
            </a:r>
          </a:p>
        </p:txBody>
      </p:sp>
      <p:sp>
        <p:nvSpPr>
          <p:cNvPr id="16387" name="Rectangle 3"/>
          <p:cNvSpPr>
            <a:spLocks noGrp="1" noChangeArrowheads="1"/>
          </p:cNvSpPr>
          <p:nvPr>
            <p:ph type="body" idx="1"/>
          </p:nvPr>
        </p:nvSpPr>
        <p:spPr>
          <a:xfrm>
            <a:off x="1066800" y="1295400"/>
            <a:ext cx="6428160" cy="2124956"/>
          </a:xfrm>
          <a:ln/>
        </p:spPr>
        <p:txBody>
          <a:bodyPr>
            <a:spAutoFit/>
          </a:bodyPr>
          <a:lstStyle/>
          <a:p>
            <a:pPr marL="0" indent="0">
              <a:lnSpc>
                <a:spcPct val="97000"/>
              </a:lnSpc>
              <a:buSzPct val="50000"/>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Lst>
            </a:pPr>
            <a:r>
              <a:rPr lang="en-GB" sz="2400" dirty="0">
                <a:latin typeface="Palatino Linotype" pitchFamily="16" charset="0"/>
              </a:rPr>
              <a:t> Summarize what has been discussed</a:t>
            </a:r>
          </a:p>
          <a:p>
            <a:pPr marL="0" indent="0">
              <a:lnSpc>
                <a:spcPct val="97000"/>
              </a:lnSpc>
              <a:buSzPct val="50000"/>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Lst>
            </a:pPr>
            <a:r>
              <a:rPr lang="en-GB" sz="2400" dirty="0">
                <a:latin typeface="Palatino Linotype" pitchFamily="16" charset="0"/>
              </a:rPr>
              <a:t> Ask if you can provide further assistance</a:t>
            </a:r>
          </a:p>
          <a:p>
            <a:pPr marL="0" indent="0">
              <a:lnSpc>
                <a:spcPct val="97000"/>
              </a:lnSpc>
              <a:buSzPct val="50000"/>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Lst>
            </a:pPr>
            <a:r>
              <a:rPr lang="en-GB" sz="2400" dirty="0">
                <a:latin typeface="Palatino Linotype" pitchFamily="16" charset="0"/>
              </a:rPr>
              <a:t> End on a positive note </a:t>
            </a:r>
          </a:p>
          <a:p>
            <a:pPr marL="0" indent="0">
              <a:lnSpc>
                <a:spcPct val="97000"/>
              </a:lnSpc>
              <a:buSzPct val="50000"/>
              <a:buNone/>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Lst>
            </a:pPr>
            <a:endParaRPr lang="en-GB" sz="2400" dirty="0">
              <a:latin typeface="Palatino Linotype" pitchFamily="16" charset="0"/>
            </a:endParaRPr>
          </a:p>
          <a:p>
            <a:pPr marL="0" indent="0">
              <a:lnSpc>
                <a:spcPct val="97000"/>
              </a:lnSpc>
              <a:buSzPct val="50000"/>
              <a:buNone/>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Lst>
            </a:pPr>
            <a:endParaRPr lang="en-GB" sz="2400" dirty="0">
              <a:latin typeface="Palatino Linotype" pitchFamily="16"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a:srcRect/>
          <a:stretch>
            <a:fillRect/>
          </a:stretch>
        </p:blipFill>
        <p:spPr bwMode="auto">
          <a:xfrm>
            <a:off x="0" y="0"/>
            <a:ext cx="9123840" cy="6858000"/>
          </a:xfrm>
          <a:prstGeom prst="rect">
            <a:avLst/>
          </a:prstGeom>
          <a:noFill/>
          <a:ln w="9525">
            <a:noFill/>
            <a:round/>
            <a:headEnd/>
            <a:tailEnd/>
          </a:ln>
          <a:effectLst/>
        </p:spPr>
      </p:pic>
      <p:sp>
        <p:nvSpPr>
          <p:cNvPr id="17410" name="Rectangle 2"/>
          <p:cNvSpPr>
            <a:spLocks noGrp="1" noChangeArrowheads="1"/>
          </p:cNvSpPr>
          <p:nvPr>
            <p:ph type="title"/>
          </p:nvPr>
        </p:nvSpPr>
        <p:spPr>
          <a:xfrm>
            <a:off x="1143000" y="533400"/>
            <a:ext cx="7238880" cy="695783"/>
          </a:xfrm>
          <a:ln/>
        </p:spPr>
        <p:txBody>
          <a:bodyPr>
            <a:spAutoFit/>
          </a:bodyPr>
          <a:lstStyle/>
          <a:p>
            <a:pPr algn="ctr">
              <a:lnSpc>
                <a:spcPct val="97000"/>
              </a:lnSpc>
              <a:spcAft>
                <a:spcPts val="1293"/>
              </a:spcAft>
              <a:buSzPct val="50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b="1" dirty="0">
                <a:latin typeface="Palatino Linotype" pitchFamily="16" charset="0"/>
              </a:rPr>
              <a:t>While closing the call</a:t>
            </a:r>
          </a:p>
        </p:txBody>
      </p:sp>
      <p:sp>
        <p:nvSpPr>
          <p:cNvPr id="17411" name="Rectangle 3"/>
          <p:cNvSpPr>
            <a:spLocks noGrp="1" noChangeArrowheads="1"/>
          </p:cNvSpPr>
          <p:nvPr>
            <p:ph type="body" idx="1"/>
          </p:nvPr>
        </p:nvSpPr>
        <p:spPr>
          <a:xfrm>
            <a:off x="3470160" y="1941472"/>
            <a:ext cx="5826240" cy="2097128"/>
          </a:xfrm>
          <a:ln/>
        </p:spPr>
        <p:txBody>
          <a:bodyPr wrap="square">
            <a:spAutoFit/>
          </a:bodyPr>
          <a:lstStyle/>
          <a:p>
            <a:pPr marL="0" indent="0">
              <a:lnSpc>
                <a:spcPct val="97000"/>
              </a:lnSpc>
              <a:buSzPct val="50000"/>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Lst>
            </a:pPr>
            <a:r>
              <a:rPr lang="en-GB" sz="2400" dirty="0" smtClean="0">
                <a:latin typeface="Palatino Linotype" pitchFamily="16" charset="0"/>
              </a:rPr>
              <a:t> </a:t>
            </a:r>
            <a:r>
              <a:rPr lang="en-GB" sz="3200" dirty="0">
                <a:latin typeface="Palatino Linotype" pitchFamily="16" charset="0"/>
              </a:rPr>
              <a:t>Have a pleasant tone and be courteous</a:t>
            </a:r>
          </a:p>
          <a:p>
            <a:pPr marL="0" indent="0">
              <a:lnSpc>
                <a:spcPct val="97000"/>
              </a:lnSpc>
              <a:buSzPct val="50000"/>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Lst>
            </a:pPr>
            <a:r>
              <a:rPr lang="en-GB" sz="3200" dirty="0">
                <a:latin typeface="Palatino Linotype" pitchFamily="16" charset="0"/>
              </a:rPr>
              <a:t> Don’t sound rushed</a:t>
            </a:r>
          </a:p>
          <a:p>
            <a:pPr marL="0" indent="0">
              <a:lnSpc>
                <a:spcPct val="97000"/>
              </a:lnSpc>
              <a:buSzPct val="50000"/>
              <a:tabLst>
                <a:tab pos="27361" algn="l"/>
                <a:tab pos="442087" algn="l"/>
                <a:tab pos="856813" algn="l"/>
                <a:tab pos="1271539" algn="l"/>
                <a:tab pos="1686265" algn="l"/>
                <a:tab pos="2100991" algn="l"/>
                <a:tab pos="2515718" algn="l"/>
                <a:tab pos="2930444" algn="l"/>
                <a:tab pos="3345170" algn="l"/>
                <a:tab pos="3759896" algn="l"/>
                <a:tab pos="4174622" algn="l"/>
                <a:tab pos="4589348" algn="l"/>
                <a:tab pos="5004074" algn="l"/>
                <a:tab pos="5418800" algn="l"/>
                <a:tab pos="5833527" algn="l"/>
                <a:tab pos="6248253" algn="l"/>
                <a:tab pos="6662979" algn="l"/>
                <a:tab pos="7077705" algn="l"/>
                <a:tab pos="7492431" algn="l"/>
                <a:tab pos="7907157" algn="l"/>
              </a:tabLst>
            </a:pPr>
            <a:r>
              <a:rPr lang="en-GB" sz="3200" dirty="0">
                <a:latin typeface="Palatino Linotype" pitchFamily="16" charset="0"/>
              </a:rPr>
              <a:t> Pause at appropriate places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533400" y="381000"/>
            <a:ext cx="8226720" cy="695783"/>
          </a:xfrm>
          <a:ln/>
        </p:spPr>
        <p:txBody>
          <a:bodyPr>
            <a:spAutoFit/>
          </a:bodyPr>
          <a:lstStyle/>
          <a:p>
            <a:pPr algn="ct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b="1" dirty="0">
                <a:latin typeface="Times New Roman" pitchFamily="18" charset="0"/>
                <a:cs typeface="Times New Roman" pitchFamily="18" charset="0"/>
              </a:rPr>
              <a:t>Work Etiquette</a:t>
            </a:r>
          </a:p>
        </p:txBody>
      </p:sp>
      <p:pic>
        <p:nvPicPr>
          <p:cNvPr id="21506" name="Picture 2"/>
          <p:cNvPicPr>
            <a:picLocks noChangeAspect="1" noChangeArrowheads="1"/>
          </p:cNvPicPr>
          <p:nvPr/>
        </p:nvPicPr>
        <p:blipFill>
          <a:blip r:embed="rId3"/>
          <a:srcRect/>
          <a:stretch>
            <a:fillRect/>
          </a:stretch>
        </p:blipFill>
        <p:spPr bwMode="auto">
          <a:xfrm>
            <a:off x="1" y="1484796"/>
            <a:ext cx="9156960" cy="5391926"/>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456481" y="273629"/>
            <a:ext cx="8226720" cy="695783"/>
          </a:xfrm>
          <a:ln/>
        </p:spPr>
        <p:txBody>
          <a:bodyPr>
            <a:spAutoFit/>
          </a:bodyPr>
          <a:lstStyle/>
          <a:p>
            <a:pPr algn="ct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b="0" dirty="0">
                <a:latin typeface="Times New Roman" pitchFamily="18" charset="0"/>
                <a:cs typeface="Times New Roman" pitchFamily="18" charset="0"/>
              </a:rPr>
              <a:t>Personal &amp; Professional boundaries</a:t>
            </a:r>
          </a:p>
        </p:txBody>
      </p:sp>
      <p:sp>
        <p:nvSpPr>
          <p:cNvPr id="22530" name="Rectangle 2"/>
          <p:cNvSpPr>
            <a:spLocks noGrp="1" noChangeArrowheads="1"/>
          </p:cNvSpPr>
          <p:nvPr>
            <p:ph type="body" idx="1"/>
          </p:nvPr>
        </p:nvSpPr>
        <p:spPr>
          <a:xfrm>
            <a:off x="120960" y="1371600"/>
            <a:ext cx="4679640" cy="3379402"/>
          </a:xfrm>
          <a:ln/>
        </p:spPr>
        <p:txBody>
          <a:bodyPr wrap="square">
            <a:spAutoFit/>
          </a:bodyPr>
          <a:lstStyle/>
          <a:p>
            <a:pPr>
              <a:lnSpc>
                <a:spcPct val="112000"/>
              </a:lnSpc>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GB" sz="2200" dirty="0">
                <a:latin typeface="Times New Roman" pitchFamily="18" charset="0"/>
                <a:cs typeface="Times New Roman" pitchFamily="18" charset="0"/>
              </a:rPr>
              <a:t>Refrain from using office supplies for personal use</a:t>
            </a:r>
          </a:p>
          <a:p>
            <a:pPr>
              <a:lnSpc>
                <a:spcPct val="112000"/>
              </a:lnSpc>
              <a:spcBef>
                <a:spcPts val="1020"/>
              </a:spcBef>
              <a:spcAft>
                <a:spcPct val="0"/>
              </a:spcAft>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GB" sz="2200" dirty="0">
                <a:latin typeface="Times New Roman" pitchFamily="18" charset="0"/>
                <a:cs typeface="Times New Roman" pitchFamily="18" charset="0"/>
              </a:rPr>
              <a:t>Refrain from using swear words</a:t>
            </a:r>
          </a:p>
          <a:p>
            <a:pPr>
              <a:lnSpc>
                <a:spcPct val="112000"/>
              </a:lnSpc>
              <a:spcBef>
                <a:spcPts val="1020"/>
              </a:spcBef>
              <a:spcAft>
                <a:spcPct val="0"/>
              </a:spcAft>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GB" sz="2200" dirty="0">
                <a:latin typeface="Times New Roman" pitchFamily="18" charset="0"/>
                <a:cs typeface="Times New Roman" pitchFamily="18" charset="0"/>
              </a:rPr>
              <a:t>Avoid emotional outbursts</a:t>
            </a:r>
          </a:p>
          <a:p>
            <a:pPr>
              <a:lnSpc>
                <a:spcPct val="112000"/>
              </a:lnSpc>
              <a:spcBef>
                <a:spcPts val="1020"/>
              </a:spcBef>
              <a:spcAft>
                <a:spcPct val="0"/>
              </a:spcAft>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GB" sz="2200" dirty="0">
                <a:latin typeface="Times New Roman" pitchFamily="18" charset="0"/>
                <a:cs typeface="Times New Roman" pitchFamily="18" charset="0"/>
              </a:rPr>
              <a:t>Don’t groom yourself in public</a:t>
            </a:r>
          </a:p>
          <a:p>
            <a:pPr>
              <a:lnSpc>
                <a:spcPct val="112000"/>
              </a:lnSpc>
              <a:spcBef>
                <a:spcPts val="1020"/>
              </a:spcBef>
              <a:spcAft>
                <a:spcPct val="0"/>
              </a:spcAft>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GB" sz="2200" dirty="0">
                <a:latin typeface="Times New Roman" pitchFamily="18" charset="0"/>
                <a:cs typeface="Times New Roman" pitchFamily="18" charset="0"/>
              </a:rPr>
              <a:t>Pick up after yourself</a:t>
            </a:r>
          </a:p>
          <a:p>
            <a:pPr>
              <a:lnSpc>
                <a:spcPct val="112000"/>
              </a:lnSpc>
              <a:spcBef>
                <a:spcPts val="1020"/>
              </a:spcBef>
              <a:spcAft>
                <a:spcPct val="0"/>
              </a:spcAft>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GB" sz="2200" dirty="0">
                <a:latin typeface="Times New Roman" pitchFamily="18" charset="0"/>
                <a:cs typeface="Times New Roman" pitchFamily="18" charset="0"/>
              </a:rPr>
              <a:t>Respect others’ cubicle/office space</a:t>
            </a:r>
          </a:p>
        </p:txBody>
      </p:sp>
      <p:pic>
        <p:nvPicPr>
          <p:cNvPr id="22531" name="Picture 3"/>
          <p:cNvPicPr>
            <a:picLocks noChangeAspect="1" noChangeArrowheads="1"/>
          </p:cNvPicPr>
          <p:nvPr/>
        </p:nvPicPr>
        <p:blipFill>
          <a:blip r:embed="rId3"/>
          <a:srcRect/>
          <a:stretch>
            <a:fillRect/>
          </a:stretch>
        </p:blipFill>
        <p:spPr bwMode="auto">
          <a:xfrm>
            <a:off x="4744800" y="1447800"/>
            <a:ext cx="4399200" cy="5411641"/>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blackWhite">
          <a:xfrm>
            <a:off x="1219200" y="3505200"/>
            <a:ext cx="6858000" cy="1214438"/>
          </a:xfrm>
          <a:prstGeom prst="rect">
            <a:avLst/>
          </a:prstGeom>
          <a:solidFill>
            <a:schemeClr val="accent4"/>
          </a:solidFill>
          <a:ln w="3175">
            <a:solidFill>
              <a:srgbClr val="5F5F5F"/>
            </a:solidFill>
            <a:miter lim="800000"/>
            <a:headEnd/>
            <a:tailEnd/>
          </a:ln>
          <a:effectLst>
            <a:outerShdw dist="107763" dir="2700000" algn="ctr" rotWithShape="0">
              <a:srgbClr val="B2B2B2">
                <a:alpha val="50000"/>
              </a:srgbClr>
            </a:outerShdw>
          </a:effectLst>
        </p:spPr>
        <p:txBody>
          <a:bodyPr lIns="182880" anchor="ctr"/>
          <a:lstStyle/>
          <a:p>
            <a:pPr algn="ctr">
              <a:defRPr/>
            </a:pPr>
            <a:r>
              <a:rPr lang="en-US" sz="6000" b="1" dirty="0"/>
              <a:t>THANK YOU</a:t>
            </a:r>
            <a:endParaRPr lang="en-US" sz="6000" b="1" dirty="0">
              <a:latin typeface="Times New Roman" pitchFamily="18" charset="0"/>
              <a:cs typeface="Times New Roman" pitchFamily="18" charset="0"/>
            </a:endParaRPr>
          </a:p>
        </p:txBody>
      </p:sp>
      <p:sp>
        <p:nvSpPr>
          <p:cNvPr id="4" name="Content Placeholder 3"/>
          <p:cNvSpPr>
            <a:spLocks noGrp="1"/>
          </p:cNvSpPr>
          <p:nvPr>
            <p:ph idx="1"/>
          </p:nvPr>
        </p:nvSpPr>
        <p:spPr>
          <a:xfrm>
            <a:off x="1066800" y="1223962"/>
            <a:ext cx="7239000" cy="2209800"/>
          </a:xfrm>
        </p:spPr>
        <p:txBody>
          <a:bodyPr>
            <a:normAutofit fontScale="25000" lnSpcReduction="20000"/>
          </a:bodyPr>
          <a:lstStyle/>
          <a:p>
            <a:pPr algn="ctr">
              <a:buNone/>
            </a:pPr>
            <a:r>
              <a:rPr lang="en-US" sz="12800" b="1" u="sng" dirty="0" smtClean="0"/>
              <a:t>Presented By</a:t>
            </a:r>
          </a:p>
          <a:p>
            <a:pPr algn="ctr">
              <a:buNone/>
            </a:pPr>
            <a:endParaRPr lang="en-US" sz="9600" b="1" dirty="0" smtClean="0"/>
          </a:p>
          <a:p>
            <a:pPr algn="ctr">
              <a:buNone/>
            </a:pPr>
            <a:r>
              <a:rPr lang="en-US" sz="9600" b="1" dirty="0" smtClean="0"/>
              <a:t>Mr.V.S.Harshith Babu, AP1-MBA </a:t>
            </a:r>
          </a:p>
          <a:p>
            <a:pPr algn="ctr">
              <a:buNone/>
            </a:pPr>
            <a:r>
              <a:rPr lang="en-US" sz="9600" b="1" dirty="0" smtClean="0"/>
              <a:t>&amp;</a:t>
            </a:r>
          </a:p>
          <a:p>
            <a:pPr algn="ctr">
              <a:buNone/>
            </a:pPr>
            <a:r>
              <a:rPr lang="en-US" sz="9600" b="1" dirty="0" smtClean="0"/>
              <a:t>Mr.T.C.Suriyanarayanaprabhu, </a:t>
            </a:r>
            <a:r>
              <a:rPr lang="en-US" sz="9600" b="1" dirty="0" smtClean="0"/>
              <a:t>AP1-MBA</a:t>
            </a:r>
            <a:endParaRPr lang="en-US" sz="9600" b="1" dirty="0" smtClean="0"/>
          </a:p>
          <a:p>
            <a:pPr>
              <a:buNone/>
            </a:pPr>
            <a:endParaRPr lang="en-US" dirty="0"/>
          </a:p>
        </p:txBody>
      </p:sp>
    </p:spTree>
  </p:cSld>
  <p:clrMapOvr>
    <a:masterClrMapping/>
  </p:clrMapOvr>
  <p:transition spd="slow" advClick="0">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447800"/>
            <a:ext cx="8382000" cy="3886200"/>
          </a:xfrm>
        </p:spPr>
        <p:txBody>
          <a:bodyPr>
            <a:noAutofit/>
          </a:bodyPr>
          <a:lstStyle/>
          <a:p>
            <a:r>
              <a:rPr lang="en-US" sz="3200" dirty="0" smtClean="0">
                <a:latin typeface="Times New Roman" pitchFamily="18" charset="0"/>
                <a:cs typeface="Times New Roman" pitchFamily="18" charset="0"/>
              </a:rPr>
              <a:t>It is the process of making yourself look neat and attractive.</a:t>
            </a:r>
          </a:p>
          <a:p>
            <a:r>
              <a:rPr lang="en-US" sz="3200" dirty="0" smtClean="0">
                <a:latin typeface="Times New Roman" pitchFamily="18" charset="0"/>
                <a:cs typeface="Times New Roman" pitchFamily="18" charset="0"/>
              </a:rPr>
              <a:t>The things which you do to make yourself and your appearance tidy and pleasant.</a:t>
            </a:r>
          </a:p>
          <a:p>
            <a:r>
              <a:rPr lang="en-US" sz="3200" dirty="0" smtClean="0">
                <a:latin typeface="Times New Roman" pitchFamily="18" charset="0"/>
                <a:cs typeface="Times New Roman" pitchFamily="18" charset="0"/>
              </a:rPr>
              <a:t>Grooming is important for a positive self-image and to encourage and assist the resident to maintain a pleasing and attractive appearance.</a:t>
            </a:r>
            <a:endParaRPr lang="en-US" sz="3200" dirty="0">
              <a:latin typeface="Times New Roman" pitchFamily="18" charset="0"/>
              <a:cs typeface="Times New Roman" pitchFamily="18" charset="0"/>
            </a:endParaRPr>
          </a:p>
        </p:txBody>
      </p:sp>
      <p:sp>
        <p:nvSpPr>
          <p:cNvPr id="3074" name="Title 1"/>
          <p:cNvSpPr>
            <a:spLocks noGrp="1"/>
          </p:cNvSpPr>
          <p:nvPr>
            <p:ph type="title"/>
          </p:nvPr>
        </p:nvSpPr>
        <p:spPr>
          <a:xfrm>
            <a:off x="457200" y="228600"/>
            <a:ext cx="8229600" cy="1036638"/>
          </a:xfrm>
        </p:spPr>
        <p:txBody>
          <a:bodyPr/>
          <a:lstStyle/>
          <a:p>
            <a:pPr algn="ctr" eaLnBrk="1" hangingPunct="1"/>
            <a:r>
              <a:rPr lang="en-US" sz="4800" dirty="0" smtClean="0">
                <a:effectLst/>
                <a:latin typeface="Times New Roman" pitchFamily="18" charset="0"/>
                <a:cs typeface="Times New Roman" pitchFamily="18" charset="0"/>
              </a:rPr>
              <a:t>Grooming and Its Importance</a:t>
            </a:r>
            <a:endParaRPr lang="en-US" dirty="0" smtClean="0">
              <a:effectLst/>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524000"/>
            <a:ext cx="8153400" cy="2514600"/>
          </a:xfrm>
        </p:spPr>
        <p:txBody>
          <a:bodyPr>
            <a:noAutofit/>
          </a:bodyPr>
          <a:lstStyle/>
          <a:p>
            <a:pPr>
              <a:lnSpc>
                <a:spcPct val="150000"/>
              </a:lnSpc>
            </a:pPr>
            <a:r>
              <a:rPr lang="en-US" sz="3200" dirty="0" smtClean="0">
                <a:latin typeface="Times New Roman" pitchFamily="18" charset="0"/>
                <a:cs typeface="Times New Roman" pitchFamily="18" charset="0"/>
              </a:rPr>
              <a:t>Individual Level – Personal grooming</a:t>
            </a:r>
          </a:p>
          <a:p>
            <a:pPr>
              <a:lnSpc>
                <a:spcPct val="150000"/>
              </a:lnSpc>
            </a:pPr>
            <a:r>
              <a:rPr lang="en-US" sz="3200" dirty="0" smtClean="0">
                <a:latin typeface="Times New Roman" pitchFamily="18" charset="0"/>
                <a:cs typeface="Times New Roman" pitchFamily="18" charset="0"/>
              </a:rPr>
              <a:t>Group Level - Grooming of a team</a:t>
            </a:r>
          </a:p>
          <a:p>
            <a:pPr>
              <a:lnSpc>
                <a:spcPct val="150000"/>
              </a:lnSpc>
            </a:pPr>
            <a:r>
              <a:rPr lang="en-US" sz="3200" dirty="0" smtClean="0">
                <a:latin typeface="Times New Roman" pitchFamily="18" charset="0"/>
                <a:cs typeface="Times New Roman" pitchFamily="18" charset="0"/>
              </a:rPr>
              <a:t>Organization Level – Grooming of a company</a:t>
            </a:r>
            <a:endParaRPr lang="en-US" sz="2800" dirty="0">
              <a:latin typeface="Times New Roman" pitchFamily="18" charset="0"/>
              <a:cs typeface="Times New Roman" pitchFamily="18" charset="0"/>
            </a:endParaRPr>
          </a:p>
        </p:txBody>
      </p:sp>
      <p:sp>
        <p:nvSpPr>
          <p:cNvPr id="3074" name="Title 1"/>
          <p:cNvSpPr>
            <a:spLocks noGrp="1"/>
          </p:cNvSpPr>
          <p:nvPr>
            <p:ph type="title"/>
          </p:nvPr>
        </p:nvSpPr>
        <p:spPr>
          <a:xfrm>
            <a:off x="457200" y="258762"/>
            <a:ext cx="8305800" cy="1036638"/>
          </a:xfrm>
        </p:spPr>
        <p:txBody>
          <a:bodyPr>
            <a:normAutofit fontScale="90000"/>
          </a:bodyPr>
          <a:lstStyle/>
          <a:p>
            <a:pPr algn="ctr" eaLnBrk="1" hangingPunct="1"/>
            <a:r>
              <a:rPr lang="en-US" sz="4800" dirty="0" smtClean="0">
                <a:effectLst/>
                <a:latin typeface="Times New Roman" pitchFamily="18" charset="0"/>
                <a:cs typeface="Times New Roman" pitchFamily="18" charset="0"/>
              </a:rPr>
              <a:t>Grooming Fundamentals &amp; Levels</a:t>
            </a:r>
            <a:endParaRPr lang="en-US" dirty="0" smtClean="0">
              <a:effectLst/>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71600" y="1524000"/>
            <a:ext cx="6400800" cy="3581400"/>
          </a:xfrm>
        </p:spPr>
        <p:txBody>
          <a:bodyPr>
            <a:noAutofit/>
          </a:bodyPr>
          <a:lstStyle/>
          <a:p>
            <a:pPr>
              <a:lnSpc>
                <a:spcPct val="80000"/>
              </a:lnSpc>
            </a:pPr>
            <a:r>
              <a:rPr lang="en-US" sz="3200" dirty="0" smtClean="0">
                <a:latin typeface="Times New Roman" pitchFamily="18" charset="0"/>
                <a:cs typeface="Times New Roman" pitchFamily="18" charset="0"/>
              </a:rPr>
              <a:t>Hair clean and styled appropriately</a:t>
            </a:r>
          </a:p>
          <a:p>
            <a:pPr>
              <a:lnSpc>
                <a:spcPct val="80000"/>
              </a:lnSpc>
            </a:pPr>
            <a:endParaRPr lang="en-US" sz="3200" dirty="0" smtClean="0">
              <a:latin typeface="Times New Roman" pitchFamily="18" charset="0"/>
              <a:cs typeface="Times New Roman" pitchFamily="18" charset="0"/>
            </a:endParaRPr>
          </a:p>
          <a:p>
            <a:pPr>
              <a:lnSpc>
                <a:spcPct val="80000"/>
              </a:lnSpc>
            </a:pPr>
            <a:r>
              <a:rPr lang="en-US" sz="3200" dirty="0" smtClean="0">
                <a:latin typeface="Times New Roman" pitchFamily="18" charset="0"/>
                <a:cs typeface="Times New Roman" pitchFamily="18" charset="0"/>
              </a:rPr>
              <a:t>Clean nails, skin and teeth</a:t>
            </a:r>
          </a:p>
          <a:p>
            <a:pPr>
              <a:lnSpc>
                <a:spcPct val="80000"/>
              </a:lnSpc>
            </a:pPr>
            <a:endParaRPr lang="en-US" sz="3200" dirty="0" smtClean="0">
              <a:latin typeface="Times New Roman" pitchFamily="18" charset="0"/>
              <a:cs typeface="Times New Roman" pitchFamily="18" charset="0"/>
            </a:endParaRPr>
          </a:p>
          <a:p>
            <a:pPr>
              <a:lnSpc>
                <a:spcPct val="80000"/>
              </a:lnSpc>
            </a:pPr>
            <a:r>
              <a:rPr lang="en-US" sz="3200" dirty="0" smtClean="0">
                <a:latin typeface="Times New Roman" pitchFamily="18" charset="0"/>
                <a:cs typeface="Times New Roman" pitchFamily="18" charset="0"/>
              </a:rPr>
              <a:t>Many professionals wear make-up </a:t>
            </a:r>
          </a:p>
          <a:p>
            <a:pPr>
              <a:lnSpc>
                <a:spcPct val="80000"/>
              </a:lnSpc>
              <a:buNone/>
            </a:pPr>
            <a:r>
              <a:rPr lang="en-US" sz="3200" dirty="0" smtClean="0">
                <a:latin typeface="Times New Roman" pitchFamily="18" charset="0"/>
                <a:cs typeface="Times New Roman" pitchFamily="18" charset="0"/>
              </a:rPr>
              <a:t>   (depends on field)</a:t>
            </a:r>
          </a:p>
          <a:p>
            <a:pPr>
              <a:lnSpc>
                <a:spcPct val="80000"/>
              </a:lnSpc>
              <a:buNone/>
            </a:pPr>
            <a:endParaRPr lang="en-US" sz="3200" dirty="0" smtClean="0">
              <a:latin typeface="Times New Roman" pitchFamily="18" charset="0"/>
              <a:cs typeface="Times New Roman" pitchFamily="18" charset="0"/>
            </a:endParaRPr>
          </a:p>
          <a:p>
            <a:pPr>
              <a:lnSpc>
                <a:spcPct val="80000"/>
              </a:lnSpc>
            </a:pPr>
            <a:r>
              <a:rPr lang="en-US" sz="3200" dirty="0" smtClean="0">
                <a:latin typeface="Times New Roman" pitchFamily="18" charset="0"/>
                <a:cs typeface="Times New Roman" pitchFamily="18" charset="0"/>
              </a:rPr>
              <a:t>Check fragrance and clothing care</a:t>
            </a:r>
            <a:endParaRPr lang="en-US" sz="2800" dirty="0">
              <a:latin typeface="Times New Roman" pitchFamily="18" charset="0"/>
              <a:cs typeface="Times New Roman" pitchFamily="18" charset="0"/>
            </a:endParaRPr>
          </a:p>
        </p:txBody>
      </p:sp>
      <p:sp>
        <p:nvSpPr>
          <p:cNvPr id="3074" name="Title 1"/>
          <p:cNvSpPr>
            <a:spLocks noGrp="1"/>
          </p:cNvSpPr>
          <p:nvPr>
            <p:ph type="title"/>
          </p:nvPr>
        </p:nvSpPr>
        <p:spPr>
          <a:xfrm>
            <a:off x="457200" y="304800"/>
            <a:ext cx="8305800" cy="944562"/>
          </a:xfrm>
        </p:spPr>
        <p:txBody>
          <a:bodyPr>
            <a:normAutofit fontScale="90000"/>
          </a:bodyPr>
          <a:lstStyle/>
          <a:p>
            <a:pPr algn="ctr" eaLnBrk="1" hangingPunct="1"/>
            <a:r>
              <a:rPr lang="en-US" sz="4800" dirty="0" smtClean="0">
                <a:effectLst/>
                <a:latin typeface="Times New Roman" pitchFamily="18" charset="0"/>
                <a:cs typeface="Times New Roman" pitchFamily="18" charset="0"/>
              </a:rPr>
              <a:t>Personal Grooming Fundamentals</a:t>
            </a:r>
            <a:endParaRPr lang="en-US" dirty="0" smtClean="0">
              <a:effectLst/>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05000" y="2057400"/>
            <a:ext cx="4648200" cy="3657600"/>
          </a:xfrm>
        </p:spPr>
        <p:txBody>
          <a:bodyPr>
            <a:noAutofit/>
          </a:bodyPr>
          <a:lstStyle/>
          <a:p>
            <a:pPr>
              <a:lnSpc>
                <a:spcPct val="150000"/>
              </a:lnSpc>
            </a:pPr>
            <a:r>
              <a:rPr lang="en-US" sz="3200" dirty="0" smtClean="0">
                <a:latin typeface="Times New Roman" pitchFamily="18" charset="0"/>
                <a:cs typeface="Times New Roman" pitchFamily="18" charset="0"/>
              </a:rPr>
              <a:t>Professionalism</a:t>
            </a:r>
          </a:p>
          <a:p>
            <a:pPr>
              <a:lnSpc>
                <a:spcPct val="150000"/>
              </a:lnSpc>
            </a:pPr>
            <a:r>
              <a:rPr lang="en-US" sz="3200" dirty="0" smtClean="0">
                <a:latin typeface="Times New Roman" pitchFamily="18" charset="0"/>
                <a:cs typeface="Times New Roman" pitchFamily="18" charset="0"/>
              </a:rPr>
              <a:t>Level of sophistication</a:t>
            </a:r>
          </a:p>
          <a:p>
            <a:pPr>
              <a:lnSpc>
                <a:spcPct val="150000"/>
              </a:lnSpc>
            </a:pPr>
            <a:r>
              <a:rPr lang="en-US" sz="3200" dirty="0" smtClean="0">
                <a:latin typeface="Times New Roman" pitchFamily="18" charset="0"/>
                <a:cs typeface="Times New Roman" pitchFamily="18" charset="0"/>
              </a:rPr>
              <a:t>Intelligence</a:t>
            </a:r>
            <a:endParaRPr lang="en-US" sz="3200" dirty="0" smtClean="0">
              <a:latin typeface="Times New Roman" pitchFamily="18" charset="0"/>
              <a:cs typeface="Times New Roman" pitchFamily="18" charset="0"/>
            </a:endParaRPr>
          </a:p>
          <a:p>
            <a:pPr>
              <a:lnSpc>
                <a:spcPct val="150000"/>
              </a:lnSpc>
            </a:pPr>
            <a:r>
              <a:rPr lang="en-US" sz="3200" dirty="0" smtClean="0">
                <a:latin typeface="Times New Roman" pitchFamily="18" charset="0"/>
                <a:cs typeface="Times New Roman" pitchFamily="18" charset="0"/>
              </a:rPr>
              <a:t>Credibility or Reliability</a:t>
            </a:r>
          </a:p>
          <a:p>
            <a:pPr>
              <a:lnSpc>
                <a:spcPct val="150000"/>
              </a:lnSpc>
            </a:pPr>
            <a:r>
              <a:rPr lang="en-US" sz="3200" dirty="0" smtClean="0">
                <a:latin typeface="Times New Roman" pitchFamily="18" charset="0"/>
                <a:cs typeface="Times New Roman" pitchFamily="18" charset="0"/>
              </a:rPr>
              <a:t>Respect</a:t>
            </a:r>
            <a:endParaRPr lang="en-US" sz="3200" dirty="0">
              <a:latin typeface="Times New Roman" pitchFamily="18" charset="0"/>
              <a:cs typeface="Times New Roman" pitchFamily="18" charset="0"/>
            </a:endParaRPr>
          </a:p>
        </p:txBody>
      </p:sp>
      <p:sp>
        <p:nvSpPr>
          <p:cNvPr id="3074" name="Title 1"/>
          <p:cNvSpPr>
            <a:spLocks noGrp="1"/>
          </p:cNvSpPr>
          <p:nvPr>
            <p:ph type="title"/>
          </p:nvPr>
        </p:nvSpPr>
        <p:spPr>
          <a:xfrm>
            <a:off x="457200" y="274638"/>
            <a:ext cx="8229600" cy="1630362"/>
          </a:xfrm>
        </p:spPr>
        <p:txBody>
          <a:bodyPr>
            <a:normAutofit fontScale="90000"/>
          </a:bodyPr>
          <a:lstStyle/>
          <a:p>
            <a:pPr algn="ctr"/>
            <a:r>
              <a:rPr lang="en-US" sz="4800" dirty="0" smtClean="0">
                <a:effectLst/>
                <a:latin typeface="Times New Roman" pitchFamily="18" charset="0"/>
                <a:cs typeface="Times New Roman" pitchFamily="18" charset="0"/>
              </a:rPr>
              <a:t>People Perceptions from Groomed appearance of Professionals </a:t>
            </a:r>
            <a:endParaRPr lang="en-US" dirty="0" smtClean="0">
              <a:effectLst/>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blackWhite">
          <a:xfrm>
            <a:off x="609600" y="207963"/>
            <a:ext cx="8002588" cy="690562"/>
          </a:xfrm>
          <a:prstGeom prst="rect">
            <a:avLst/>
          </a:prstGeom>
          <a:solidFill>
            <a:schemeClr val="bg1"/>
          </a:solidFill>
          <a:ln w="3175">
            <a:noFill/>
            <a:miter lim="800000"/>
            <a:headEnd/>
            <a:tailEnd/>
          </a:ln>
          <a:effectLst/>
        </p:spPr>
        <p:txBody>
          <a:bodyPr lIns="182880" anchor="ctr"/>
          <a:lstStyle/>
          <a:p>
            <a:pPr algn="ctr" fontAlgn="auto">
              <a:spcBef>
                <a:spcPts val="0"/>
              </a:spcBef>
              <a:spcAft>
                <a:spcPts val="0"/>
              </a:spcAft>
              <a:defRPr/>
            </a:pPr>
            <a:r>
              <a:rPr lang="en-US" sz="2800" b="1" dirty="0" smtClean="0">
                <a:latin typeface="Times New Roman" pitchFamily="18" charset="0"/>
                <a:cs typeface="Times New Roman" pitchFamily="18" charset="0"/>
              </a:rPr>
              <a:t>BODY LANGUAGE</a:t>
            </a:r>
            <a:endParaRPr lang="en-US" sz="3200" b="1" dirty="0">
              <a:latin typeface="Times New Roman" pitchFamily="18" charset="0"/>
              <a:cs typeface="Times New Roman" pitchFamily="18" charset="0"/>
            </a:endParaRPr>
          </a:p>
        </p:txBody>
      </p:sp>
      <p:graphicFrame>
        <p:nvGraphicFramePr>
          <p:cNvPr id="7" name="Object 3"/>
          <p:cNvGraphicFramePr>
            <a:graphicFrameLocks noChangeAspect="1"/>
          </p:cNvGraphicFramePr>
          <p:nvPr/>
        </p:nvGraphicFramePr>
        <p:xfrm>
          <a:off x="457200" y="1600200"/>
          <a:ext cx="1905000" cy="2133600"/>
        </p:xfrm>
        <a:graphic>
          <a:graphicData uri="http://schemas.openxmlformats.org/presentationml/2006/ole">
            <p:oleObj spid="_x0000_s78850" name="Clip" r:id="rId3" imgW="2283120" imgH="2874600" progId="">
              <p:embed/>
            </p:oleObj>
          </a:graphicData>
        </a:graphic>
      </p:graphicFrame>
      <p:graphicFrame>
        <p:nvGraphicFramePr>
          <p:cNvPr id="8" name="Object 4"/>
          <p:cNvGraphicFramePr>
            <a:graphicFrameLocks noChangeAspect="1"/>
          </p:cNvGraphicFramePr>
          <p:nvPr/>
        </p:nvGraphicFramePr>
        <p:xfrm>
          <a:off x="5791200" y="5181600"/>
          <a:ext cx="2179638" cy="1136650"/>
        </p:xfrm>
        <a:graphic>
          <a:graphicData uri="http://schemas.openxmlformats.org/presentationml/2006/ole">
            <p:oleObj spid="_x0000_s78851" name="Clip" r:id="rId4" imgW="2179440" imgH="832320" progId="">
              <p:embed/>
            </p:oleObj>
          </a:graphicData>
        </a:graphic>
      </p:graphicFrame>
      <p:graphicFrame>
        <p:nvGraphicFramePr>
          <p:cNvPr id="9" name="Object 5"/>
          <p:cNvGraphicFramePr>
            <a:graphicFrameLocks noChangeAspect="1"/>
          </p:cNvGraphicFramePr>
          <p:nvPr/>
        </p:nvGraphicFramePr>
        <p:xfrm>
          <a:off x="6096000" y="1752600"/>
          <a:ext cx="2616200" cy="2603500"/>
        </p:xfrm>
        <a:graphic>
          <a:graphicData uri="http://schemas.openxmlformats.org/presentationml/2006/ole">
            <p:oleObj spid="_x0000_s78852" name="Clip" r:id="rId5" imgW="2616480" imgH="2603520" progId="">
              <p:embed/>
            </p:oleObj>
          </a:graphicData>
        </a:graphic>
      </p:graphicFrame>
      <p:graphicFrame>
        <p:nvGraphicFramePr>
          <p:cNvPr id="10" name="Object 6"/>
          <p:cNvGraphicFramePr>
            <a:graphicFrameLocks noChangeAspect="1"/>
          </p:cNvGraphicFramePr>
          <p:nvPr/>
        </p:nvGraphicFramePr>
        <p:xfrm>
          <a:off x="990600" y="3962400"/>
          <a:ext cx="2438400" cy="2514600"/>
        </p:xfrm>
        <a:graphic>
          <a:graphicData uri="http://schemas.openxmlformats.org/presentationml/2006/ole">
            <p:oleObj spid="_x0000_s78853" name="Clip" r:id="rId6" imgW="2743200" imgH="2667240" progId="">
              <p:embed/>
            </p:oleObj>
          </a:graphicData>
        </a:graphic>
      </p:graphicFrame>
      <p:graphicFrame>
        <p:nvGraphicFramePr>
          <p:cNvPr id="11" name="Object 7"/>
          <p:cNvGraphicFramePr>
            <a:graphicFrameLocks noChangeAspect="1"/>
          </p:cNvGraphicFramePr>
          <p:nvPr/>
        </p:nvGraphicFramePr>
        <p:xfrm>
          <a:off x="2895600" y="1600200"/>
          <a:ext cx="3606800" cy="3314700"/>
        </p:xfrm>
        <a:graphic>
          <a:graphicData uri="http://schemas.openxmlformats.org/presentationml/2006/ole">
            <p:oleObj spid="_x0000_s78854" name="Clip" r:id="rId7" imgW="3606840" imgH="3314520" progId="">
              <p:embed/>
            </p:oleObj>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ox(ou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DMIN WORKS\Softskills\B.E Orientation\Communication.jpg"/>
          <p:cNvPicPr>
            <a:picLocks noChangeAspect="1" noChangeArrowheads="1"/>
          </p:cNvPicPr>
          <p:nvPr/>
        </p:nvPicPr>
        <p:blipFill>
          <a:blip r:embed="rId2"/>
          <a:srcRect/>
          <a:stretch>
            <a:fillRect/>
          </a:stretch>
        </p:blipFill>
        <p:spPr bwMode="auto">
          <a:xfrm>
            <a:off x="0" y="0"/>
            <a:ext cx="9144000" cy="6934199"/>
          </a:xfrm>
          <a:prstGeom prst="rect">
            <a:avLst/>
          </a:prstGeom>
          <a:noFill/>
        </p:spPr>
      </p:pic>
    </p:spTree>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818</TotalTime>
  <Words>1124</Words>
  <Application>Microsoft Office PowerPoint</Application>
  <PresentationFormat>On-screen Show (4:3)</PresentationFormat>
  <Paragraphs>232</Paragraphs>
  <Slides>36</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Concourse</vt:lpstr>
      <vt:lpstr>Clip</vt:lpstr>
      <vt:lpstr>Slide 1</vt:lpstr>
      <vt:lpstr>AGENDA</vt:lpstr>
      <vt:lpstr>Slide 3</vt:lpstr>
      <vt:lpstr>Grooming and Its Importance</vt:lpstr>
      <vt:lpstr>Grooming Fundamentals &amp; Levels</vt:lpstr>
      <vt:lpstr>Personal Grooming Fundamentals</vt:lpstr>
      <vt:lpstr>People Perceptions from Groomed appearance of Professionals </vt:lpstr>
      <vt:lpstr>Slide 8</vt:lpstr>
      <vt:lpstr>Slide 9</vt:lpstr>
      <vt:lpstr>Slide 10</vt:lpstr>
      <vt:lpstr>Slide 11</vt:lpstr>
      <vt:lpstr>Slide 12</vt:lpstr>
      <vt:lpstr>Slide 13</vt:lpstr>
      <vt:lpstr>Slide 14</vt:lpstr>
      <vt:lpstr>Slide 15</vt:lpstr>
      <vt:lpstr>Slide 16</vt:lpstr>
      <vt:lpstr>Slide 17</vt:lpstr>
      <vt:lpstr>Slide 18</vt:lpstr>
      <vt:lpstr>Etiquette Basics Creating a positive image</vt:lpstr>
      <vt:lpstr>Professional Appearance</vt:lpstr>
      <vt:lpstr>Office Etiquette</vt:lpstr>
      <vt:lpstr>Introduction</vt:lpstr>
      <vt:lpstr>E-mail etiquette</vt:lpstr>
      <vt:lpstr>E-mail etiquette Contd..</vt:lpstr>
      <vt:lpstr>E-mail etiquette Contd..</vt:lpstr>
      <vt:lpstr>Telephone etiquette</vt:lpstr>
      <vt:lpstr>Pre-call preparation</vt:lpstr>
      <vt:lpstr>Answering calls for others</vt:lpstr>
      <vt:lpstr>Hold procedure &amp; Transferring calls</vt:lpstr>
      <vt:lpstr>Handling complaints</vt:lpstr>
      <vt:lpstr>Handling complaints contd..</vt:lpstr>
      <vt:lpstr>Call closure</vt:lpstr>
      <vt:lpstr>While closing the call</vt:lpstr>
      <vt:lpstr>Work Etiquette</vt:lpstr>
      <vt:lpstr>Personal &amp; Professional boundaries</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vasim</dc:creator>
  <cp:lastModifiedBy>Administrator</cp:lastModifiedBy>
  <cp:revision>80</cp:revision>
  <dcterms:created xsi:type="dcterms:W3CDTF">2011-01-14T02:46:41Z</dcterms:created>
  <dcterms:modified xsi:type="dcterms:W3CDTF">2004-11-01T07:37:44Z</dcterms:modified>
</cp:coreProperties>
</file>